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diagrams/layout2.xml" ContentType="application/vnd.openxmlformats-officedocument.drawingml.diagramLayout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sldIdLst>
    <p:sldId id="261" r:id="rId2"/>
    <p:sldId id="390" r:id="rId3"/>
    <p:sldId id="346" r:id="rId4"/>
    <p:sldId id="351" r:id="rId5"/>
    <p:sldId id="358" r:id="rId6"/>
    <p:sldId id="380" r:id="rId7"/>
    <p:sldId id="364" r:id="rId8"/>
    <p:sldId id="366" r:id="rId9"/>
    <p:sldId id="325" r:id="rId10"/>
    <p:sldId id="324" r:id="rId11"/>
    <p:sldId id="365" r:id="rId12"/>
    <p:sldId id="357" r:id="rId13"/>
    <p:sldId id="360" r:id="rId14"/>
    <p:sldId id="361" r:id="rId15"/>
    <p:sldId id="345" r:id="rId16"/>
    <p:sldId id="376" r:id="rId17"/>
    <p:sldId id="367" r:id="rId18"/>
    <p:sldId id="368" r:id="rId19"/>
    <p:sldId id="369" r:id="rId20"/>
    <p:sldId id="370" r:id="rId21"/>
    <p:sldId id="371" r:id="rId22"/>
    <p:sldId id="372" r:id="rId23"/>
    <p:sldId id="374" r:id="rId24"/>
    <p:sldId id="373" r:id="rId25"/>
  </p:sldIdLst>
  <p:sldSz cx="9144000" cy="5143500" type="screen16x9"/>
  <p:notesSz cx="6797675" cy="9872663"/>
  <p:defaultTextStyle>
    <a:defPPr>
      <a:defRPr lang="ru-RU"/>
    </a:defPPr>
    <a:lvl1pPr algn="l" defTabSz="685800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1pPr>
    <a:lvl2pPr marL="342900" indent="114300" algn="l" defTabSz="685800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2pPr>
    <a:lvl3pPr marL="685800" indent="228600" algn="l" defTabSz="685800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3pPr>
    <a:lvl4pPr marL="1028700" indent="342900" algn="l" defTabSz="685800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4pPr>
    <a:lvl5pPr marL="1371600" indent="457200" algn="l" defTabSz="685800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</p:showPr>
  <p:clrMru>
    <a:srgbClr val="FFFFCC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86" autoAdjust="0"/>
    <p:restoredTop sz="92138" autoAdjust="0"/>
  </p:normalViewPr>
  <p:slideViewPr>
    <p:cSldViewPr snapToGrid="0">
      <p:cViewPr>
        <p:scale>
          <a:sx n="148" d="100"/>
          <a:sy n="148" d="100"/>
        </p:scale>
        <p:origin x="-72" y="1878"/>
      </p:cViewPr>
      <p:guideLst>
        <p:guide orient="horz" pos="2160"/>
        <p:guide orient="horz" pos="1620"/>
        <p:guide pos="384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D45F9B3-F424-46C6-9130-BCAB0B1E260B}" type="doc">
      <dgm:prSet loTypeId="urn:microsoft.com/office/officeart/2005/8/layout/matrix1" loCatId="matrix" qsTypeId="urn:microsoft.com/office/officeart/2005/8/quickstyle/simple1#8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08602B34-F845-4970-923F-4EC096BE9289}">
      <dgm:prSet phldrT="[Текст]" custT="1"/>
      <dgm:spPr/>
      <dgm:t>
        <a:bodyPr/>
        <a:lstStyle/>
        <a:p>
          <a:r>
            <a:rPr lang="ru-RU" sz="1600" b="1" dirty="0" smtClean="0"/>
            <a:t>Система оценки качества</a:t>
          </a:r>
          <a:br>
            <a:rPr lang="ru-RU" sz="1600" b="1" dirty="0" smtClean="0"/>
          </a:br>
          <a:r>
            <a:rPr lang="ru-RU" sz="1600" b="1" dirty="0" smtClean="0"/>
            <a:t>онлайн-курсов</a:t>
          </a:r>
          <a:endParaRPr lang="ru-RU" sz="1600" b="1" dirty="0"/>
        </a:p>
      </dgm:t>
    </dgm:pt>
    <dgm:pt modelId="{FB791BFB-9B13-4420-90E4-23C5C517EBBE}" type="parTrans" cxnId="{8C296EAB-2B05-41D3-94C1-E456F05569F8}">
      <dgm:prSet/>
      <dgm:spPr/>
      <dgm:t>
        <a:bodyPr/>
        <a:lstStyle/>
        <a:p>
          <a:endParaRPr lang="ru-RU"/>
        </a:p>
      </dgm:t>
    </dgm:pt>
    <dgm:pt modelId="{0A417B62-26FB-4040-91F0-1815093907CA}" type="sibTrans" cxnId="{8C296EAB-2B05-41D3-94C1-E456F05569F8}">
      <dgm:prSet/>
      <dgm:spPr/>
      <dgm:t>
        <a:bodyPr/>
        <a:lstStyle/>
        <a:p>
          <a:endParaRPr lang="ru-RU"/>
        </a:p>
      </dgm:t>
    </dgm:pt>
    <dgm:pt modelId="{F0501364-19AA-4F0C-AB47-C0571E38C984}">
      <dgm:prSet phldrT="[Текст]"/>
      <dgm:spPr/>
      <dgm:t>
        <a:bodyPr/>
        <a:lstStyle/>
        <a:p>
          <a:r>
            <a:rPr lang="ru-RU" dirty="0" smtClean="0"/>
            <a:t>Открытая система критериев и стандартов качества</a:t>
          </a:r>
          <a:endParaRPr lang="ru-RU" dirty="0"/>
        </a:p>
      </dgm:t>
    </dgm:pt>
    <dgm:pt modelId="{45387887-0605-4B1B-A7AB-41FE0847E7F3}" type="parTrans" cxnId="{C2168F85-5419-4FED-B1AE-26FD4D0BEA22}">
      <dgm:prSet/>
      <dgm:spPr/>
      <dgm:t>
        <a:bodyPr/>
        <a:lstStyle/>
        <a:p>
          <a:endParaRPr lang="ru-RU"/>
        </a:p>
      </dgm:t>
    </dgm:pt>
    <dgm:pt modelId="{47B757F1-BAAF-4FE5-8A9D-9FD14EF176D9}" type="sibTrans" cxnId="{C2168F85-5419-4FED-B1AE-26FD4D0BEA22}">
      <dgm:prSet/>
      <dgm:spPr/>
      <dgm:t>
        <a:bodyPr/>
        <a:lstStyle/>
        <a:p>
          <a:endParaRPr lang="ru-RU"/>
        </a:p>
      </dgm:t>
    </dgm:pt>
    <dgm:pt modelId="{21FF8EB4-7B8B-45D0-B660-1B9B20AA16DD}">
      <dgm:prSet phldrT="[Текст]"/>
      <dgm:spPr/>
      <dgm:t>
        <a:bodyPr/>
        <a:lstStyle/>
        <a:p>
          <a:r>
            <a:rPr lang="ru-RU" dirty="0" smtClean="0"/>
            <a:t>Объективная оценка на основе </a:t>
          </a:r>
          <a:r>
            <a:rPr lang="ru-RU" smtClean="0"/>
            <a:t>больших данных</a:t>
          </a:r>
          <a:endParaRPr lang="ru-RU" dirty="0"/>
        </a:p>
      </dgm:t>
    </dgm:pt>
    <dgm:pt modelId="{32325023-0624-4DAC-B7CD-741A692B87C7}" type="parTrans" cxnId="{FBE01D31-88D2-43AF-8250-5EEF68F595E4}">
      <dgm:prSet/>
      <dgm:spPr/>
      <dgm:t>
        <a:bodyPr/>
        <a:lstStyle/>
        <a:p>
          <a:endParaRPr lang="ru-RU"/>
        </a:p>
      </dgm:t>
    </dgm:pt>
    <dgm:pt modelId="{EB0A281C-CF35-4957-B901-C563203B4E7B}" type="sibTrans" cxnId="{FBE01D31-88D2-43AF-8250-5EEF68F595E4}">
      <dgm:prSet/>
      <dgm:spPr/>
      <dgm:t>
        <a:bodyPr/>
        <a:lstStyle/>
        <a:p>
          <a:endParaRPr lang="ru-RU"/>
        </a:p>
      </dgm:t>
    </dgm:pt>
    <dgm:pt modelId="{76A1DAFB-1458-4111-97EF-BC1D48BCA68D}">
      <dgm:prSet phldrT="[Текст]"/>
      <dgm:spPr/>
      <dgm:t>
        <a:bodyPr/>
        <a:lstStyle/>
        <a:p>
          <a:r>
            <a:rPr lang="ru-RU" dirty="0" smtClean="0"/>
            <a:t>Обратная связь от разных источников</a:t>
          </a:r>
          <a:endParaRPr lang="ru-RU" dirty="0"/>
        </a:p>
      </dgm:t>
    </dgm:pt>
    <dgm:pt modelId="{BA1DDDFC-691E-488F-A8AE-66644F34E87C}" type="parTrans" cxnId="{D8B19BA4-E6C0-421E-80C8-693618CA17EB}">
      <dgm:prSet/>
      <dgm:spPr/>
      <dgm:t>
        <a:bodyPr/>
        <a:lstStyle/>
        <a:p>
          <a:endParaRPr lang="ru-RU"/>
        </a:p>
      </dgm:t>
    </dgm:pt>
    <dgm:pt modelId="{D159D664-5065-43D2-B12B-DBAE931A791F}" type="sibTrans" cxnId="{D8B19BA4-E6C0-421E-80C8-693618CA17EB}">
      <dgm:prSet/>
      <dgm:spPr/>
      <dgm:t>
        <a:bodyPr/>
        <a:lstStyle/>
        <a:p>
          <a:endParaRPr lang="ru-RU"/>
        </a:p>
      </dgm:t>
    </dgm:pt>
    <dgm:pt modelId="{D0E1DBEC-E088-4D36-9F7C-59EA3E2D79AF}">
      <dgm:prSet phldrT="[Текст]"/>
      <dgm:spPr/>
      <dgm:t>
        <a:bodyPr/>
        <a:lstStyle/>
        <a:p>
          <a:r>
            <a:rPr lang="ru-RU" dirty="0" smtClean="0"/>
            <a:t>Опыт использования образовательными организациями в основных образовательных программах</a:t>
          </a:r>
          <a:endParaRPr lang="ru-RU" dirty="0"/>
        </a:p>
      </dgm:t>
    </dgm:pt>
    <dgm:pt modelId="{1529715C-4DAF-4C26-83DA-03E0EF8FD8D7}" type="parTrans" cxnId="{0EF97AE5-C251-4F7E-BC41-CD9F1BAB34F6}">
      <dgm:prSet/>
      <dgm:spPr/>
      <dgm:t>
        <a:bodyPr/>
        <a:lstStyle/>
        <a:p>
          <a:endParaRPr lang="ru-RU"/>
        </a:p>
      </dgm:t>
    </dgm:pt>
    <dgm:pt modelId="{CD1BEAE1-82BC-414E-9561-1536C76E5818}" type="sibTrans" cxnId="{0EF97AE5-C251-4F7E-BC41-CD9F1BAB34F6}">
      <dgm:prSet/>
      <dgm:spPr/>
      <dgm:t>
        <a:bodyPr/>
        <a:lstStyle/>
        <a:p>
          <a:endParaRPr lang="ru-RU"/>
        </a:p>
      </dgm:t>
    </dgm:pt>
    <dgm:pt modelId="{23250F16-F3BA-46B5-8B0E-317285A02E21}" type="pres">
      <dgm:prSet presAssocID="{5D45F9B3-F424-46C6-9130-BCAB0B1E260B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B0461DD-D039-42AA-B30C-81B59C4814B7}" type="pres">
      <dgm:prSet presAssocID="{5D45F9B3-F424-46C6-9130-BCAB0B1E260B}" presName="matrix" presStyleCnt="0"/>
      <dgm:spPr/>
    </dgm:pt>
    <dgm:pt modelId="{F8BF427E-7D7B-49A2-A2D0-D42E9A26F5DF}" type="pres">
      <dgm:prSet presAssocID="{5D45F9B3-F424-46C6-9130-BCAB0B1E260B}" presName="tile1" presStyleLbl="node1" presStyleIdx="0" presStyleCnt="4" custLinFactNeighborX="-708" custLinFactNeighborY="62"/>
      <dgm:spPr/>
      <dgm:t>
        <a:bodyPr/>
        <a:lstStyle/>
        <a:p>
          <a:endParaRPr lang="ru-RU"/>
        </a:p>
      </dgm:t>
    </dgm:pt>
    <dgm:pt modelId="{9B436F03-27F4-45A6-AA14-429D74CB5E37}" type="pres">
      <dgm:prSet presAssocID="{5D45F9B3-F424-46C6-9130-BCAB0B1E260B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3FF938-FBFC-42AD-A419-23E3E8CE3DE1}" type="pres">
      <dgm:prSet presAssocID="{5D45F9B3-F424-46C6-9130-BCAB0B1E260B}" presName="tile2" presStyleLbl="node1" presStyleIdx="1" presStyleCnt="4"/>
      <dgm:spPr/>
      <dgm:t>
        <a:bodyPr/>
        <a:lstStyle/>
        <a:p>
          <a:endParaRPr lang="ru-RU"/>
        </a:p>
      </dgm:t>
    </dgm:pt>
    <dgm:pt modelId="{8876107A-D08B-4FAE-A8D2-B8D7BDD36C47}" type="pres">
      <dgm:prSet presAssocID="{5D45F9B3-F424-46C6-9130-BCAB0B1E260B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794F167-E60B-4E92-B4B5-4872262A438D}" type="pres">
      <dgm:prSet presAssocID="{5D45F9B3-F424-46C6-9130-BCAB0B1E260B}" presName="tile3" presStyleLbl="node1" presStyleIdx="2" presStyleCnt="4"/>
      <dgm:spPr/>
      <dgm:t>
        <a:bodyPr/>
        <a:lstStyle/>
        <a:p>
          <a:endParaRPr lang="ru-RU"/>
        </a:p>
      </dgm:t>
    </dgm:pt>
    <dgm:pt modelId="{2135E0F4-E61A-4667-ACBA-C9E6E86017EB}" type="pres">
      <dgm:prSet presAssocID="{5D45F9B3-F424-46C6-9130-BCAB0B1E260B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13FB5B-7D10-402A-8B36-BB96E9019F43}" type="pres">
      <dgm:prSet presAssocID="{5D45F9B3-F424-46C6-9130-BCAB0B1E260B}" presName="tile4" presStyleLbl="node1" presStyleIdx="3" presStyleCnt="4" custLinFactNeighborX="65222" custLinFactNeighborY="29358"/>
      <dgm:spPr/>
      <dgm:t>
        <a:bodyPr/>
        <a:lstStyle/>
        <a:p>
          <a:endParaRPr lang="ru-RU"/>
        </a:p>
      </dgm:t>
    </dgm:pt>
    <dgm:pt modelId="{89B569A2-A6F5-4DCB-B835-906883091E47}" type="pres">
      <dgm:prSet presAssocID="{5D45F9B3-F424-46C6-9130-BCAB0B1E260B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52EE0B-45C3-462C-A56F-B024000B1200}" type="pres">
      <dgm:prSet presAssocID="{5D45F9B3-F424-46C6-9130-BCAB0B1E260B}" presName="centerTile" presStyleLbl="fgShp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</dgm:ptLst>
  <dgm:cxnLst>
    <dgm:cxn modelId="{C5B30BBE-70BD-4676-BE53-2B780360BC54}" type="presOf" srcId="{D0E1DBEC-E088-4D36-9F7C-59EA3E2D79AF}" destId="{89B569A2-A6F5-4DCB-B835-906883091E47}" srcOrd="1" destOrd="0" presId="urn:microsoft.com/office/officeart/2005/8/layout/matrix1"/>
    <dgm:cxn modelId="{025FE49B-9352-4BFA-AAF4-93135CF512F7}" type="presOf" srcId="{5D45F9B3-F424-46C6-9130-BCAB0B1E260B}" destId="{23250F16-F3BA-46B5-8B0E-317285A02E21}" srcOrd="0" destOrd="0" presId="urn:microsoft.com/office/officeart/2005/8/layout/matrix1"/>
    <dgm:cxn modelId="{07234D49-F434-4F9F-833A-6E2A9CE2F450}" type="presOf" srcId="{21FF8EB4-7B8B-45D0-B660-1B9B20AA16DD}" destId="{8876107A-D08B-4FAE-A8D2-B8D7BDD36C47}" srcOrd="1" destOrd="0" presId="urn:microsoft.com/office/officeart/2005/8/layout/matrix1"/>
    <dgm:cxn modelId="{8C296EAB-2B05-41D3-94C1-E456F05569F8}" srcId="{5D45F9B3-F424-46C6-9130-BCAB0B1E260B}" destId="{08602B34-F845-4970-923F-4EC096BE9289}" srcOrd="0" destOrd="0" parTransId="{FB791BFB-9B13-4420-90E4-23C5C517EBBE}" sibTransId="{0A417B62-26FB-4040-91F0-1815093907CA}"/>
    <dgm:cxn modelId="{D8B19BA4-E6C0-421E-80C8-693618CA17EB}" srcId="{08602B34-F845-4970-923F-4EC096BE9289}" destId="{76A1DAFB-1458-4111-97EF-BC1D48BCA68D}" srcOrd="2" destOrd="0" parTransId="{BA1DDDFC-691E-488F-A8AE-66644F34E87C}" sibTransId="{D159D664-5065-43D2-B12B-DBAE931A791F}"/>
    <dgm:cxn modelId="{FBE01D31-88D2-43AF-8250-5EEF68F595E4}" srcId="{08602B34-F845-4970-923F-4EC096BE9289}" destId="{21FF8EB4-7B8B-45D0-B660-1B9B20AA16DD}" srcOrd="1" destOrd="0" parTransId="{32325023-0624-4DAC-B7CD-741A692B87C7}" sibTransId="{EB0A281C-CF35-4957-B901-C563203B4E7B}"/>
    <dgm:cxn modelId="{25C4EF43-C225-430F-AA41-1BD38BB74129}" type="presOf" srcId="{08602B34-F845-4970-923F-4EC096BE9289}" destId="{8D52EE0B-45C3-462C-A56F-B024000B1200}" srcOrd="0" destOrd="0" presId="urn:microsoft.com/office/officeart/2005/8/layout/matrix1"/>
    <dgm:cxn modelId="{318CDF47-7A48-4994-8694-920625342CFA}" type="presOf" srcId="{76A1DAFB-1458-4111-97EF-BC1D48BCA68D}" destId="{2135E0F4-E61A-4667-ACBA-C9E6E86017EB}" srcOrd="1" destOrd="0" presId="urn:microsoft.com/office/officeart/2005/8/layout/matrix1"/>
    <dgm:cxn modelId="{9565898E-92E3-459A-91EF-56D51464CDDF}" type="presOf" srcId="{D0E1DBEC-E088-4D36-9F7C-59EA3E2D79AF}" destId="{9E13FB5B-7D10-402A-8B36-BB96E9019F43}" srcOrd="0" destOrd="0" presId="urn:microsoft.com/office/officeart/2005/8/layout/matrix1"/>
    <dgm:cxn modelId="{C4F83EED-793E-42DC-B265-DE80D7EE06FB}" type="presOf" srcId="{F0501364-19AA-4F0C-AB47-C0571E38C984}" destId="{F8BF427E-7D7B-49A2-A2D0-D42E9A26F5DF}" srcOrd="0" destOrd="0" presId="urn:microsoft.com/office/officeart/2005/8/layout/matrix1"/>
    <dgm:cxn modelId="{851B72A1-3C7E-46D3-B716-32271DEE0063}" type="presOf" srcId="{21FF8EB4-7B8B-45D0-B660-1B9B20AA16DD}" destId="{593FF938-FBFC-42AD-A419-23E3E8CE3DE1}" srcOrd="0" destOrd="0" presId="urn:microsoft.com/office/officeart/2005/8/layout/matrix1"/>
    <dgm:cxn modelId="{133DBBBA-E0F1-4933-B446-69CD2F64C1AB}" type="presOf" srcId="{F0501364-19AA-4F0C-AB47-C0571E38C984}" destId="{9B436F03-27F4-45A6-AA14-429D74CB5E37}" srcOrd="1" destOrd="0" presId="urn:microsoft.com/office/officeart/2005/8/layout/matrix1"/>
    <dgm:cxn modelId="{0EF97AE5-C251-4F7E-BC41-CD9F1BAB34F6}" srcId="{08602B34-F845-4970-923F-4EC096BE9289}" destId="{D0E1DBEC-E088-4D36-9F7C-59EA3E2D79AF}" srcOrd="3" destOrd="0" parTransId="{1529715C-4DAF-4C26-83DA-03E0EF8FD8D7}" sibTransId="{CD1BEAE1-82BC-414E-9561-1536C76E5818}"/>
    <dgm:cxn modelId="{C2168F85-5419-4FED-B1AE-26FD4D0BEA22}" srcId="{08602B34-F845-4970-923F-4EC096BE9289}" destId="{F0501364-19AA-4F0C-AB47-C0571E38C984}" srcOrd="0" destOrd="0" parTransId="{45387887-0605-4B1B-A7AB-41FE0847E7F3}" sibTransId="{47B757F1-BAAF-4FE5-8A9D-9FD14EF176D9}"/>
    <dgm:cxn modelId="{83C96F01-69AB-42F4-88A2-F51558805BC4}" type="presOf" srcId="{76A1DAFB-1458-4111-97EF-BC1D48BCA68D}" destId="{7794F167-E60B-4E92-B4B5-4872262A438D}" srcOrd="0" destOrd="0" presId="urn:microsoft.com/office/officeart/2005/8/layout/matrix1"/>
    <dgm:cxn modelId="{D3F8258F-967E-4510-9581-3644C44EF020}" type="presParOf" srcId="{23250F16-F3BA-46B5-8B0E-317285A02E21}" destId="{7B0461DD-D039-42AA-B30C-81B59C4814B7}" srcOrd="0" destOrd="0" presId="urn:microsoft.com/office/officeart/2005/8/layout/matrix1"/>
    <dgm:cxn modelId="{AF0CE0B8-54B1-4DF9-B03D-9165B790AF25}" type="presParOf" srcId="{7B0461DD-D039-42AA-B30C-81B59C4814B7}" destId="{F8BF427E-7D7B-49A2-A2D0-D42E9A26F5DF}" srcOrd="0" destOrd="0" presId="urn:microsoft.com/office/officeart/2005/8/layout/matrix1"/>
    <dgm:cxn modelId="{4FB6570A-B745-43B6-A1DD-5D19E3A12EB2}" type="presParOf" srcId="{7B0461DD-D039-42AA-B30C-81B59C4814B7}" destId="{9B436F03-27F4-45A6-AA14-429D74CB5E37}" srcOrd="1" destOrd="0" presId="urn:microsoft.com/office/officeart/2005/8/layout/matrix1"/>
    <dgm:cxn modelId="{CE62DBCB-F1FC-4A3B-AF3E-3C9841E7E525}" type="presParOf" srcId="{7B0461DD-D039-42AA-B30C-81B59C4814B7}" destId="{593FF938-FBFC-42AD-A419-23E3E8CE3DE1}" srcOrd="2" destOrd="0" presId="urn:microsoft.com/office/officeart/2005/8/layout/matrix1"/>
    <dgm:cxn modelId="{B0F35023-B933-4D9B-A11E-A2466E2EBA2E}" type="presParOf" srcId="{7B0461DD-D039-42AA-B30C-81B59C4814B7}" destId="{8876107A-D08B-4FAE-A8D2-B8D7BDD36C47}" srcOrd="3" destOrd="0" presId="urn:microsoft.com/office/officeart/2005/8/layout/matrix1"/>
    <dgm:cxn modelId="{0930ACB4-2645-4C10-8473-A7420EE4D925}" type="presParOf" srcId="{7B0461DD-D039-42AA-B30C-81B59C4814B7}" destId="{7794F167-E60B-4E92-B4B5-4872262A438D}" srcOrd="4" destOrd="0" presId="urn:microsoft.com/office/officeart/2005/8/layout/matrix1"/>
    <dgm:cxn modelId="{37FFA156-43C6-42C8-B384-ED0AFB60FE70}" type="presParOf" srcId="{7B0461DD-D039-42AA-B30C-81B59C4814B7}" destId="{2135E0F4-E61A-4667-ACBA-C9E6E86017EB}" srcOrd="5" destOrd="0" presId="urn:microsoft.com/office/officeart/2005/8/layout/matrix1"/>
    <dgm:cxn modelId="{E66CCEF4-88E2-4E47-B4DF-5E4763F9DD29}" type="presParOf" srcId="{7B0461DD-D039-42AA-B30C-81B59C4814B7}" destId="{9E13FB5B-7D10-402A-8B36-BB96E9019F43}" srcOrd="6" destOrd="0" presId="urn:microsoft.com/office/officeart/2005/8/layout/matrix1"/>
    <dgm:cxn modelId="{34EA7E05-3613-495A-A467-FDBDC7250B60}" type="presParOf" srcId="{7B0461DD-D039-42AA-B30C-81B59C4814B7}" destId="{89B569A2-A6F5-4DCB-B835-906883091E47}" srcOrd="7" destOrd="0" presId="urn:microsoft.com/office/officeart/2005/8/layout/matrix1"/>
    <dgm:cxn modelId="{A066155E-27E9-402B-BD45-1B15C9A5590D}" type="presParOf" srcId="{23250F16-F3BA-46B5-8B0E-317285A02E21}" destId="{8D52EE0B-45C3-462C-A56F-B024000B1200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D45F9B3-F424-46C6-9130-BCAB0B1E260B}" type="doc">
      <dgm:prSet loTypeId="urn:microsoft.com/office/officeart/2005/8/layout/matrix1" loCatId="matrix" qsTypeId="urn:microsoft.com/office/officeart/2005/8/quickstyle/simple1#9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08602B34-F845-4970-923F-4EC096BE9289}">
      <dgm:prSet phldrT="[Текст]" custT="1"/>
      <dgm:spPr/>
      <dgm:t>
        <a:bodyPr/>
        <a:lstStyle/>
        <a:p>
          <a:r>
            <a:rPr lang="ru-RU" sz="1000" b="1" dirty="0" smtClean="0"/>
            <a:t>Система оценки качества онлайн-курсов</a:t>
          </a:r>
          <a:endParaRPr lang="ru-RU" sz="1000" b="1" dirty="0"/>
        </a:p>
      </dgm:t>
    </dgm:pt>
    <dgm:pt modelId="{FB791BFB-9B13-4420-90E4-23C5C517EBBE}" type="parTrans" cxnId="{8C296EAB-2B05-41D3-94C1-E456F05569F8}">
      <dgm:prSet/>
      <dgm:spPr/>
      <dgm:t>
        <a:bodyPr/>
        <a:lstStyle/>
        <a:p>
          <a:endParaRPr lang="ru-RU"/>
        </a:p>
      </dgm:t>
    </dgm:pt>
    <dgm:pt modelId="{0A417B62-26FB-4040-91F0-1815093907CA}" type="sibTrans" cxnId="{8C296EAB-2B05-41D3-94C1-E456F05569F8}">
      <dgm:prSet/>
      <dgm:spPr/>
      <dgm:t>
        <a:bodyPr/>
        <a:lstStyle/>
        <a:p>
          <a:endParaRPr lang="ru-RU"/>
        </a:p>
      </dgm:t>
    </dgm:pt>
    <dgm:pt modelId="{F0501364-19AA-4F0C-AB47-C0571E38C984}">
      <dgm:prSet phldrT="[Текст]"/>
      <dgm:spPr/>
      <dgm:t>
        <a:bodyPr/>
        <a:lstStyle/>
        <a:p>
          <a:r>
            <a:rPr lang="ru-RU" dirty="0" smtClean="0"/>
            <a:t>Открытая система критериев и стандартов качества</a:t>
          </a:r>
          <a:endParaRPr lang="ru-RU" dirty="0"/>
        </a:p>
      </dgm:t>
    </dgm:pt>
    <dgm:pt modelId="{45387887-0605-4B1B-A7AB-41FE0847E7F3}" type="parTrans" cxnId="{C2168F85-5419-4FED-B1AE-26FD4D0BEA22}">
      <dgm:prSet/>
      <dgm:spPr/>
      <dgm:t>
        <a:bodyPr/>
        <a:lstStyle/>
        <a:p>
          <a:endParaRPr lang="ru-RU"/>
        </a:p>
      </dgm:t>
    </dgm:pt>
    <dgm:pt modelId="{47B757F1-BAAF-4FE5-8A9D-9FD14EF176D9}" type="sibTrans" cxnId="{C2168F85-5419-4FED-B1AE-26FD4D0BEA22}">
      <dgm:prSet/>
      <dgm:spPr/>
      <dgm:t>
        <a:bodyPr/>
        <a:lstStyle/>
        <a:p>
          <a:endParaRPr lang="ru-RU"/>
        </a:p>
      </dgm:t>
    </dgm:pt>
    <dgm:pt modelId="{21FF8EB4-7B8B-45D0-B660-1B9B20AA16DD}">
      <dgm:prSet phldrT="[Текст]"/>
      <dgm:spPr/>
      <dgm:t>
        <a:bodyPr/>
        <a:lstStyle/>
        <a:p>
          <a:r>
            <a:rPr lang="ru-RU" dirty="0" smtClean="0"/>
            <a:t>Объективная оценка на основе </a:t>
          </a:r>
          <a:r>
            <a:rPr lang="ru-RU" smtClean="0"/>
            <a:t>больших данных</a:t>
          </a:r>
          <a:endParaRPr lang="ru-RU" dirty="0"/>
        </a:p>
      </dgm:t>
    </dgm:pt>
    <dgm:pt modelId="{32325023-0624-4DAC-B7CD-741A692B87C7}" type="parTrans" cxnId="{FBE01D31-88D2-43AF-8250-5EEF68F595E4}">
      <dgm:prSet/>
      <dgm:spPr/>
      <dgm:t>
        <a:bodyPr/>
        <a:lstStyle/>
        <a:p>
          <a:endParaRPr lang="ru-RU"/>
        </a:p>
      </dgm:t>
    </dgm:pt>
    <dgm:pt modelId="{EB0A281C-CF35-4957-B901-C563203B4E7B}" type="sibTrans" cxnId="{FBE01D31-88D2-43AF-8250-5EEF68F595E4}">
      <dgm:prSet/>
      <dgm:spPr/>
      <dgm:t>
        <a:bodyPr/>
        <a:lstStyle/>
        <a:p>
          <a:endParaRPr lang="ru-RU"/>
        </a:p>
      </dgm:t>
    </dgm:pt>
    <dgm:pt modelId="{76A1DAFB-1458-4111-97EF-BC1D48BCA68D}">
      <dgm:prSet phldrT="[Текст]"/>
      <dgm:spPr/>
      <dgm:t>
        <a:bodyPr/>
        <a:lstStyle/>
        <a:p>
          <a:r>
            <a:rPr lang="ru-RU" dirty="0" smtClean="0"/>
            <a:t>Обратная связь от разных источников</a:t>
          </a:r>
          <a:endParaRPr lang="ru-RU" dirty="0"/>
        </a:p>
      </dgm:t>
    </dgm:pt>
    <dgm:pt modelId="{BA1DDDFC-691E-488F-A8AE-66644F34E87C}" type="parTrans" cxnId="{D8B19BA4-E6C0-421E-80C8-693618CA17EB}">
      <dgm:prSet/>
      <dgm:spPr/>
      <dgm:t>
        <a:bodyPr/>
        <a:lstStyle/>
        <a:p>
          <a:endParaRPr lang="ru-RU"/>
        </a:p>
      </dgm:t>
    </dgm:pt>
    <dgm:pt modelId="{D159D664-5065-43D2-B12B-DBAE931A791F}" type="sibTrans" cxnId="{D8B19BA4-E6C0-421E-80C8-693618CA17EB}">
      <dgm:prSet/>
      <dgm:spPr/>
      <dgm:t>
        <a:bodyPr/>
        <a:lstStyle/>
        <a:p>
          <a:endParaRPr lang="ru-RU"/>
        </a:p>
      </dgm:t>
    </dgm:pt>
    <dgm:pt modelId="{D0E1DBEC-E088-4D36-9F7C-59EA3E2D79AF}">
      <dgm:prSet phldrT="[Текст]"/>
      <dgm:spPr/>
      <dgm:t>
        <a:bodyPr/>
        <a:lstStyle/>
        <a:p>
          <a:r>
            <a:rPr lang="ru-RU" dirty="0" smtClean="0"/>
            <a:t>Опыт использования образовательными организациями в основных образовательных программах</a:t>
          </a:r>
          <a:endParaRPr lang="ru-RU" dirty="0"/>
        </a:p>
      </dgm:t>
    </dgm:pt>
    <dgm:pt modelId="{1529715C-4DAF-4C26-83DA-03E0EF8FD8D7}" type="parTrans" cxnId="{0EF97AE5-C251-4F7E-BC41-CD9F1BAB34F6}">
      <dgm:prSet/>
      <dgm:spPr/>
      <dgm:t>
        <a:bodyPr/>
        <a:lstStyle/>
        <a:p>
          <a:endParaRPr lang="ru-RU"/>
        </a:p>
      </dgm:t>
    </dgm:pt>
    <dgm:pt modelId="{CD1BEAE1-82BC-414E-9561-1536C76E5818}" type="sibTrans" cxnId="{0EF97AE5-C251-4F7E-BC41-CD9F1BAB34F6}">
      <dgm:prSet/>
      <dgm:spPr/>
      <dgm:t>
        <a:bodyPr/>
        <a:lstStyle/>
        <a:p>
          <a:endParaRPr lang="ru-RU"/>
        </a:p>
      </dgm:t>
    </dgm:pt>
    <dgm:pt modelId="{23250F16-F3BA-46B5-8B0E-317285A02E21}" type="pres">
      <dgm:prSet presAssocID="{5D45F9B3-F424-46C6-9130-BCAB0B1E260B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B0461DD-D039-42AA-B30C-81B59C4814B7}" type="pres">
      <dgm:prSet presAssocID="{5D45F9B3-F424-46C6-9130-BCAB0B1E260B}" presName="matrix" presStyleCnt="0"/>
      <dgm:spPr/>
    </dgm:pt>
    <dgm:pt modelId="{F8BF427E-7D7B-49A2-A2D0-D42E9A26F5DF}" type="pres">
      <dgm:prSet presAssocID="{5D45F9B3-F424-46C6-9130-BCAB0B1E260B}" presName="tile1" presStyleLbl="node1" presStyleIdx="0" presStyleCnt="4" custLinFactNeighborX="-708" custLinFactNeighborY="62"/>
      <dgm:spPr/>
      <dgm:t>
        <a:bodyPr/>
        <a:lstStyle/>
        <a:p>
          <a:endParaRPr lang="ru-RU"/>
        </a:p>
      </dgm:t>
    </dgm:pt>
    <dgm:pt modelId="{9B436F03-27F4-45A6-AA14-429D74CB5E37}" type="pres">
      <dgm:prSet presAssocID="{5D45F9B3-F424-46C6-9130-BCAB0B1E260B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3FF938-FBFC-42AD-A419-23E3E8CE3DE1}" type="pres">
      <dgm:prSet presAssocID="{5D45F9B3-F424-46C6-9130-BCAB0B1E260B}" presName="tile2" presStyleLbl="node1" presStyleIdx="1" presStyleCnt="4"/>
      <dgm:spPr/>
      <dgm:t>
        <a:bodyPr/>
        <a:lstStyle/>
        <a:p>
          <a:endParaRPr lang="ru-RU"/>
        </a:p>
      </dgm:t>
    </dgm:pt>
    <dgm:pt modelId="{8876107A-D08B-4FAE-A8D2-B8D7BDD36C47}" type="pres">
      <dgm:prSet presAssocID="{5D45F9B3-F424-46C6-9130-BCAB0B1E260B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794F167-E60B-4E92-B4B5-4872262A438D}" type="pres">
      <dgm:prSet presAssocID="{5D45F9B3-F424-46C6-9130-BCAB0B1E260B}" presName="tile3" presStyleLbl="node1" presStyleIdx="2" presStyleCnt="4"/>
      <dgm:spPr/>
      <dgm:t>
        <a:bodyPr/>
        <a:lstStyle/>
        <a:p>
          <a:endParaRPr lang="ru-RU"/>
        </a:p>
      </dgm:t>
    </dgm:pt>
    <dgm:pt modelId="{2135E0F4-E61A-4667-ACBA-C9E6E86017EB}" type="pres">
      <dgm:prSet presAssocID="{5D45F9B3-F424-46C6-9130-BCAB0B1E260B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13FB5B-7D10-402A-8B36-BB96E9019F43}" type="pres">
      <dgm:prSet presAssocID="{5D45F9B3-F424-46C6-9130-BCAB0B1E260B}" presName="tile4" presStyleLbl="node1" presStyleIdx="3" presStyleCnt="4" custLinFactNeighborX="65222" custLinFactNeighborY="29358"/>
      <dgm:spPr/>
      <dgm:t>
        <a:bodyPr/>
        <a:lstStyle/>
        <a:p>
          <a:endParaRPr lang="ru-RU"/>
        </a:p>
      </dgm:t>
    </dgm:pt>
    <dgm:pt modelId="{89B569A2-A6F5-4DCB-B835-906883091E47}" type="pres">
      <dgm:prSet presAssocID="{5D45F9B3-F424-46C6-9130-BCAB0B1E260B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52EE0B-45C3-462C-A56F-B024000B1200}" type="pres">
      <dgm:prSet presAssocID="{5D45F9B3-F424-46C6-9130-BCAB0B1E260B}" presName="centerTile" presStyleLbl="fgShp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</dgm:ptLst>
  <dgm:cxnLst>
    <dgm:cxn modelId="{C5B30BBE-70BD-4676-BE53-2B780360BC54}" type="presOf" srcId="{D0E1DBEC-E088-4D36-9F7C-59EA3E2D79AF}" destId="{89B569A2-A6F5-4DCB-B835-906883091E47}" srcOrd="1" destOrd="0" presId="urn:microsoft.com/office/officeart/2005/8/layout/matrix1"/>
    <dgm:cxn modelId="{025FE49B-9352-4BFA-AAF4-93135CF512F7}" type="presOf" srcId="{5D45F9B3-F424-46C6-9130-BCAB0B1E260B}" destId="{23250F16-F3BA-46B5-8B0E-317285A02E21}" srcOrd="0" destOrd="0" presId="urn:microsoft.com/office/officeart/2005/8/layout/matrix1"/>
    <dgm:cxn modelId="{07234D49-F434-4F9F-833A-6E2A9CE2F450}" type="presOf" srcId="{21FF8EB4-7B8B-45D0-B660-1B9B20AA16DD}" destId="{8876107A-D08B-4FAE-A8D2-B8D7BDD36C47}" srcOrd="1" destOrd="0" presId="urn:microsoft.com/office/officeart/2005/8/layout/matrix1"/>
    <dgm:cxn modelId="{8C296EAB-2B05-41D3-94C1-E456F05569F8}" srcId="{5D45F9B3-F424-46C6-9130-BCAB0B1E260B}" destId="{08602B34-F845-4970-923F-4EC096BE9289}" srcOrd="0" destOrd="0" parTransId="{FB791BFB-9B13-4420-90E4-23C5C517EBBE}" sibTransId="{0A417B62-26FB-4040-91F0-1815093907CA}"/>
    <dgm:cxn modelId="{D8B19BA4-E6C0-421E-80C8-693618CA17EB}" srcId="{08602B34-F845-4970-923F-4EC096BE9289}" destId="{76A1DAFB-1458-4111-97EF-BC1D48BCA68D}" srcOrd="2" destOrd="0" parTransId="{BA1DDDFC-691E-488F-A8AE-66644F34E87C}" sibTransId="{D159D664-5065-43D2-B12B-DBAE931A791F}"/>
    <dgm:cxn modelId="{FBE01D31-88D2-43AF-8250-5EEF68F595E4}" srcId="{08602B34-F845-4970-923F-4EC096BE9289}" destId="{21FF8EB4-7B8B-45D0-B660-1B9B20AA16DD}" srcOrd="1" destOrd="0" parTransId="{32325023-0624-4DAC-B7CD-741A692B87C7}" sibTransId="{EB0A281C-CF35-4957-B901-C563203B4E7B}"/>
    <dgm:cxn modelId="{25C4EF43-C225-430F-AA41-1BD38BB74129}" type="presOf" srcId="{08602B34-F845-4970-923F-4EC096BE9289}" destId="{8D52EE0B-45C3-462C-A56F-B024000B1200}" srcOrd="0" destOrd="0" presId="urn:microsoft.com/office/officeart/2005/8/layout/matrix1"/>
    <dgm:cxn modelId="{318CDF47-7A48-4994-8694-920625342CFA}" type="presOf" srcId="{76A1DAFB-1458-4111-97EF-BC1D48BCA68D}" destId="{2135E0F4-E61A-4667-ACBA-C9E6E86017EB}" srcOrd="1" destOrd="0" presId="urn:microsoft.com/office/officeart/2005/8/layout/matrix1"/>
    <dgm:cxn modelId="{9565898E-92E3-459A-91EF-56D51464CDDF}" type="presOf" srcId="{D0E1DBEC-E088-4D36-9F7C-59EA3E2D79AF}" destId="{9E13FB5B-7D10-402A-8B36-BB96E9019F43}" srcOrd="0" destOrd="0" presId="urn:microsoft.com/office/officeart/2005/8/layout/matrix1"/>
    <dgm:cxn modelId="{C4F83EED-793E-42DC-B265-DE80D7EE06FB}" type="presOf" srcId="{F0501364-19AA-4F0C-AB47-C0571E38C984}" destId="{F8BF427E-7D7B-49A2-A2D0-D42E9A26F5DF}" srcOrd="0" destOrd="0" presId="urn:microsoft.com/office/officeart/2005/8/layout/matrix1"/>
    <dgm:cxn modelId="{851B72A1-3C7E-46D3-B716-32271DEE0063}" type="presOf" srcId="{21FF8EB4-7B8B-45D0-B660-1B9B20AA16DD}" destId="{593FF938-FBFC-42AD-A419-23E3E8CE3DE1}" srcOrd="0" destOrd="0" presId="urn:microsoft.com/office/officeart/2005/8/layout/matrix1"/>
    <dgm:cxn modelId="{133DBBBA-E0F1-4933-B446-69CD2F64C1AB}" type="presOf" srcId="{F0501364-19AA-4F0C-AB47-C0571E38C984}" destId="{9B436F03-27F4-45A6-AA14-429D74CB5E37}" srcOrd="1" destOrd="0" presId="urn:microsoft.com/office/officeart/2005/8/layout/matrix1"/>
    <dgm:cxn modelId="{0EF97AE5-C251-4F7E-BC41-CD9F1BAB34F6}" srcId="{08602B34-F845-4970-923F-4EC096BE9289}" destId="{D0E1DBEC-E088-4D36-9F7C-59EA3E2D79AF}" srcOrd="3" destOrd="0" parTransId="{1529715C-4DAF-4C26-83DA-03E0EF8FD8D7}" sibTransId="{CD1BEAE1-82BC-414E-9561-1536C76E5818}"/>
    <dgm:cxn modelId="{C2168F85-5419-4FED-B1AE-26FD4D0BEA22}" srcId="{08602B34-F845-4970-923F-4EC096BE9289}" destId="{F0501364-19AA-4F0C-AB47-C0571E38C984}" srcOrd="0" destOrd="0" parTransId="{45387887-0605-4B1B-A7AB-41FE0847E7F3}" sibTransId="{47B757F1-BAAF-4FE5-8A9D-9FD14EF176D9}"/>
    <dgm:cxn modelId="{83C96F01-69AB-42F4-88A2-F51558805BC4}" type="presOf" srcId="{76A1DAFB-1458-4111-97EF-BC1D48BCA68D}" destId="{7794F167-E60B-4E92-B4B5-4872262A438D}" srcOrd="0" destOrd="0" presId="urn:microsoft.com/office/officeart/2005/8/layout/matrix1"/>
    <dgm:cxn modelId="{D3F8258F-967E-4510-9581-3644C44EF020}" type="presParOf" srcId="{23250F16-F3BA-46B5-8B0E-317285A02E21}" destId="{7B0461DD-D039-42AA-B30C-81B59C4814B7}" srcOrd="0" destOrd="0" presId="urn:microsoft.com/office/officeart/2005/8/layout/matrix1"/>
    <dgm:cxn modelId="{AF0CE0B8-54B1-4DF9-B03D-9165B790AF25}" type="presParOf" srcId="{7B0461DD-D039-42AA-B30C-81B59C4814B7}" destId="{F8BF427E-7D7B-49A2-A2D0-D42E9A26F5DF}" srcOrd="0" destOrd="0" presId="urn:microsoft.com/office/officeart/2005/8/layout/matrix1"/>
    <dgm:cxn modelId="{4FB6570A-B745-43B6-A1DD-5D19E3A12EB2}" type="presParOf" srcId="{7B0461DD-D039-42AA-B30C-81B59C4814B7}" destId="{9B436F03-27F4-45A6-AA14-429D74CB5E37}" srcOrd="1" destOrd="0" presId="urn:microsoft.com/office/officeart/2005/8/layout/matrix1"/>
    <dgm:cxn modelId="{CE62DBCB-F1FC-4A3B-AF3E-3C9841E7E525}" type="presParOf" srcId="{7B0461DD-D039-42AA-B30C-81B59C4814B7}" destId="{593FF938-FBFC-42AD-A419-23E3E8CE3DE1}" srcOrd="2" destOrd="0" presId="urn:microsoft.com/office/officeart/2005/8/layout/matrix1"/>
    <dgm:cxn modelId="{B0F35023-B933-4D9B-A11E-A2466E2EBA2E}" type="presParOf" srcId="{7B0461DD-D039-42AA-B30C-81B59C4814B7}" destId="{8876107A-D08B-4FAE-A8D2-B8D7BDD36C47}" srcOrd="3" destOrd="0" presId="urn:microsoft.com/office/officeart/2005/8/layout/matrix1"/>
    <dgm:cxn modelId="{0930ACB4-2645-4C10-8473-A7420EE4D925}" type="presParOf" srcId="{7B0461DD-D039-42AA-B30C-81B59C4814B7}" destId="{7794F167-E60B-4E92-B4B5-4872262A438D}" srcOrd="4" destOrd="0" presId="urn:microsoft.com/office/officeart/2005/8/layout/matrix1"/>
    <dgm:cxn modelId="{37FFA156-43C6-42C8-B384-ED0AFB60FE70}" type="presParOf" srcId="{7B0461DD-D039-42AA-B30C-81B59C4814B7}" destId="{2135E0F4-E61A-4667-ACBA-C9E6E86017EB}" srcOrd="5" destOrd="0" presId="urn:microsoft.com/office/officeart/2005/8/layout/matrix1"/>
    <dgm:cxn modelId="{E66CCEF4-88E2-4E47-B4DF-5E4763F9DD29}" type="presParOf" srcId="{7B0461DD-D039-42AA-B30C-81B59C4814B7}" destId="{9E13FB5B-7D10-402A-8B36-BB96E9019F43}" srcOrd="6" destOrd="0" presId="urn:microsoft.com/office/officeart/2005/8/layout/matrix1"/>
    <dgm:cxn modelId="{34EA7E05-3613-495A-A467-FDBDC7250B60}" type="presParOf" srcId="{7B0461DD-D039-42AA-B30C-81B59C4814B7}" destId="{89B569A2-A6F5-4DCB-B835-906883091E47}" srcOrd="7" destOrd="0" presId="urn:microsoft.com/office/officeart/2005/8/layout/matrix1"/>
    <dgm:cxn modelId="{A066155E-27E9-402B-BD45-1B15C9A5590D}" type="presParOf" srcId="{23250F16-F3BA-46B5-8B0E-317285A02E21}" destId="{8D52EE0B-45C3-462C-A56F-B024000B1200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D45F9B3-F424-46C6-9130-BCAB0B1E260B}" type="doc">
      <dgm:prSet loTypeId="urn:microsoft.com/office/officeart/2005/8/layout/matrix1" loCatId="matrix" qsTypeId="urn:microsoft.com/office/officeart/2005/8/quickstyle/simple1#10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08602B34-F845-4970-923F-4EC096BE9289}">
      <dgm:prSet phldrT="[Текст]" custT="1"/>
      <dgm:spPr/>
      <dgm:t>
        <a:bodyPr/>
        <a:lstStyle/>
        <a:p>
          <a:r>
            <a:rPr lang="ru-RU" sz="1000" b="1" dirty="0" smtClean="0"/>
            <a:t>Система оценки качества онлайн-курсов</a:t>
          </a:r>
          <a:endParaRPr lang="ru-RU" sz="1000" b="1" dirty="0"/>
        </a:p>
      </dgm:t>
    </dgm:pt>
    <dgm:pt modelId="{FB791BFB-9B13-4420-90E4-23C5C517EBBE}" type="parTrans" cxnId="{8C296EAB-2B05-41D3-94C1-E456F05569F8}">
      <dgm:prSet/>
      <dgm:spPr/>
      <dgm:t>
        <a:bodyPr/>
        <a:lstStyle/>
        <a:p>
          <a:endParaRPr lang="ru-RU"/>
        </a:p>
      </dgm:t>
    </dgm:pt>
    <dgm:pt modelId="{0A417B62-26FB-4040-91F0-1815093907CA}" type="sibTrans" cxnId="{8C296EAB-2B05-41D3-94C1-E456F05569F8}">
      <dgm:prSet/>
      <dgm:spPr/>
      <dgm:t>
        <a:bodyPr/>
        <a:lstStyle/>
        <a:p>
          <a:endParaRPr lang="ru-RU"/>
        </a:p>
      </dgm:t>
    </dgm:pt>
    <dgm:pt modelId="{F0501364-19AA-4F0C-AB47-C0571E38C984}">
      <dgm:prSet phldrT="[Текст]"/>
      <dgm:spPr/>
      <dgm:t>
        <a:bodyPr/>
        <a:lstStyle/>
        <a:p>
          <a:r>
            <a:rPr lang="ru-RU" dirty="0" smtClean="0"/>
            <a:t>Открытая система критериев и стандартов качества</a:t>
          </a:r>
          <a:endParaRPr lang="ru-RU" dirty="0"/>
        </a:p>
      </dgm:t>
    </dgm:pt>
    <dgm:pt modelId="{45387887-0605-4B1B-A7AB-41FE0847E7F3}" type="parTrans" cxnId="{C2168F85-5419-4FED-B1AE-26FD4D0BEA22}">
      <dgm:prSet/>
      <dgm:spPr/>
      <dgm:t>
        <a:bodyPr/>
        <a:lstStyle/>
        <a:p>
          <a:endParaRPr lang="ru-RU"/>
        </a:p>
      </dgm:t>
    </dgm:pt>
    <dgm:pt modelId="{47B757F1-BAAF-4FE5-8A9D-9FD14EF176D9}" type="sibTrans" cxnId="{C2168F85-5419-4FED-B1AE-26FD4D0BEA22}">
      <dgm:prSet/>
      <dgm:spPr/>
      <dgm:t>
        <a:bodyPr/>
        <a:lstStyle/>
        <a:p>
          <a:endParaRPr lang="ru-RU"/>
        </a:p>
      </dgm:t>
    </dgm:pt>
    <dgm:pt modelId="{21FF8EB4-7B8B-45D0-B660-1B9B20AA16DD}">
      <dgm:prSet phldrT="[Текст]"/>
      <dgm:spPr/>
      <dgm:t>
        <a:bodyPr/>
        <a:lstStyle/>
        <a:p>
          <a:r>
            <a:rPr lang="ru-RU" dirty="0" smtClean="0"/>
            <a:t>Объективная оценка на основе </a:t>
          </a:r>
          <a:r>
            <a:rPr lang="ru-RU" smtClean="0"/>
            <a:t>больших данных</a:t>
          </a:r>
          <a:endParaRPr lang="ru-RU" dirty="0"/>
        </a:p>
      </dgm:t>
    </dgm:pt>
    <dgm:pt modelId="{32325023-0624-4DAC-B7CD-741A692B87C7}" type="parTrans" cxnId="{FBE01D31-88D2-43AF-8250-5EEF68F595E4}">
      <dgm:prSet/>
      <dgm:spPr/>
      <dgm:t>
        <a:bodyPr/>
        <a:lstStyle/>
        <a:p>
          <a:endParaRPr lang="ru-RU"/>
        </a:p>
      </dgm:t>
    </dgm:pt>
    <dgm:pt modelId="{EB0A281C-CF35-4957-B901-C563203B4E7B}" type="sibTrans" cxnId="{FBE01D31-88D2-43AF-8250-5EEF68F595E4}">
      <dgm:prSet/>
      <dgm:spPr/>
      <dgm:t>
        <a:bodyPr/>
        <a:lstStyle/>
        <a:p>
          <a:endParaRPr lang="ru-RU"/>
        </a:p>
      </dgm:t>
    </dgm:pt>
    <dgm:pt modelId="{76A1DAFB-1458-4111-97EF-BC1D48BCA68D}">
      <dgm:prSet phldrT="[Текст]"/>
      <dgm:spPr/>
      <dgm:t>
        <a:bodyPr/>
        <a:lstStyle/>
        <a:p>
          <a:r>
            <a:rPr lang="ru-RU" dirty="0" smtClean="0"/>
            <a:t>Обратная связь от разных источников</a:t>
          </a:r>
          <a:endParaRPr lang="ru-RU" dirty="0"/>
        </a:p>
      </dgm:t>
    </dgm:pt>
    <dgm:pt modelId="{BA1DDDFC-691E-488F-A8AE-66644F34E87C}" type="parTrans" cxnId="{D8B19BA4-E6C0-421E-80C8-693618CA17EB}">
      <dgm:prSet/>
      <dgm:spPr/>
      <dgm:t>
        <a:bodyPr/>
        <a:lstStyle/>
        <a:p>
          <a:endParaRPr lang="ru-RU"/>
        </a:p>
      </dgm:t>
    </dgm:pt>
    <dgm:pt modelId="{D159D664-5065-43D2-B12B-DBAE931A791F}" type="sibTrans" cxnId="{D8B19BA4-E6C0-421E-80C8-693618CA17EB}">
      <dgm:prSet/>
      <dgm:spPr/>
      <dgm:t>
        <a:bodyPr/>
        <a:lstStyle/>
        <a:p>
          <a:endParaRPr lang="ru-RU"/>
        </a:p>
      </dgm:t>
    </dgm:pt>
    <dgm:pt modelId="{D0E1DBEC-E088-4D36-9F7C-59EA3E2D79AF}">
      <dgm:prSet phldrT="[Текст]"/>
      <dgm:spPr/>
      <dgm:t>
        <a:bodyPr/>
        <a:lstStyle/>
        <a:p>
          <a:r>
            <a:rPr lang="ru-RU" dirty="0" smtClean="0"/>
            <a:t>Опыт использования образовательными организациями в основных образовательных программах</a:t>
          </a:r>
          <a:endParaRPr lang="ru-RU" dirty="0"/>
        </a:p>
      </dgm:t>
    </dgm:pt>
    <dgm:pt modelId="{1529715C-4DAF-4C26-83DA-03E0EF8FD8D7}" type="parTrans" cxnId="{0EF97AE5-C251-4F7E-BC41-CD9F1BAB34F6}">
      <dgm:prSet/>
      <dgm:spPr/>
      <dgm:t>
        <a:bodyPr/>
        <a:lstStyle/>
        <a:p>
          <a:endParaRPr lang="ru-RU"/>
        </a:p>
      </dgm:t>
    </dgm:pt>
    <dgm:pt modelId="{CD1BEAE1-82BC-414E-9561-1536C76E5818}" type="sibTrans" cxnId="{0EF97AE5-C251-4F7E-BC41-CD9F1BAB34F6}">
      <dgm:prSet/>
      <dgm:spPr/>
      <dgm:t>
        <a:bodyPr/>
        <a:lstStyle/>
        <a:p>
          <a:endParaRPr lang="ru-RU"/>
        </a:p>
      </dgm:t>
    </dgm:pt>
    <dgm:pt modelId="{23250F16-F3BA-46B5-8B0E-317285A02E21}" type="pres">
      <dgm:prSet presAssocID="{5D45F9B3-F424-46C6-9130-BCAB0B1E260B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B0461DD-D039-42AA-B30C-81B59C4814B7}" type="pres">
      <dgm:prSet presAssocID="{5D45F9B3-F424-46C6-9130-BCAB0B1E260B}" presName="matrix" presStyleCnt="0"/>
      <dgm:spPr/>
    </dgm:pt>
    <dgm:pt modelId="{F8BF427E-7D7B-49A2-A2D0-D42E9A26F5DF}" type="pres">
      <dgm:prSet presAssocID="{5D45F9B3-F424-46C6-9130-BCAB0B1E260B}" presName="tile1" presStyleLbl="node1" presStyleIdx="0" presStyleCnt="4" custLinFactNeighborX="-708" custLinFactNeighborY="62"/>
      <dgm:spPr/>
      <dgm:t>
        <a:bodyPr/>
        <a:lstStyle/>
        <a:p>
          <a:endParaRPr lang="ru-RU"/>
        </a:p>
      </dgm:t>
    </dgm:pt>
    <dgm:pt modelId="{9B436F03-27F4-45A6-AA14-429D74CB5E37}" type="pres">
      <dgm:prSet presAssocID="{5D45F9B3-F424-46C6-9130-BCAB0B1E260B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3FF938-FBFC-42AD-A419-23E3E8CE3DE1}" type="pres">
      <dgm:prSet presAssocID="{5D45F9B3-F424-46C6-9130-BCAB0B1E260B}" presName="tile2" presStyleLbl="node1" presStyleIdx="1" presStyleCnt="4"/>
      <dgm:spPr/>
      <dgm:t>
        <a:bodyPr/>
        <a:lstStyle/>
        <a:p>
          <a:endParaRPr lang="ru-RU"/>
        </a:p>
      </dgm:t>
    </dgm:pt>
    <dgm:pt modelId="{8876107A-D08B-4FAE-A8D2-B8D7BDD36C47}" type="pres">
      <dgm:prSet presAssocID="{5D45F9B3-F424-46C6-9130-BCAB0B1E260B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794F167-E60B-4E92-B4B5-4872262A438D}" type="pres">
      <dgm:prSet presAssocID="{5D45F9B3-F424-46C6-9130-BCAB0B1E260B}" presName="tile3" presStyleLbl="node1" presStyleIdx="2" presStyleCnt="4"/>
      <dgm:spPr/>
      <dgm:t>
        <a:bodyPr/>
        <a:lstStyle/>
        <a:p>
          <a:endParaRPr lang="ru-RU"/>
        </a:p>
      </dgm:t>
    </dgm:pt>
    <dgm:pt modelId="{2135E0F4-E61A-4667-ACBA-C9E6E86017EB}" type="pres">
      <dgm:prSet presAssocID="{5D45F9B3-F424-46C6-9130-BCAB0B1E260B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13FB5B-7D10-402A-8B36-BB96E9019F43}" type="pres">
      <dgm:prSet presAssocID="{5D45F9B3-F424-46C6-9130-BCAB0B1E260B}" presName="tile4" presStyleLbl="node1" presStyleIdx="3" presStyleCnt="4" custLinFactNeighborX="65222" custLinFactNeighborY="29358"/>
      <dgm:spPr/>
      <dgm:t>
        <a:bodyPr/>
        <a:lstStyle/>
        <a:p>
          <a:endParaRPr lang="ru-RU"/>
        </a:p>
      </dgm:t>
    </dgm:pt>
    <dgm:pt modelId="{89B569A2-A6F5-4DCB-B835-906883091E47}" type="pres">
      <dgm:prSet presAssocID="{5D45F9B3-F424-46C6-9130-BCAB0B1E260B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52EE0B-45C3-462C-A56F-B024000B1200}" type="pres">
      <dgm:prSet presAssocID="{5D45F9B3-F424-46C6-9130-BCAB0B1E260B}" presName="centerTile" presStyleLbl="fgShp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</dgm:ptLst>
  <dgm:cxnLst>
    <dgm:cxn modelId="{C5B30BBE-70BD-4676-BE53-2B780360BC54}" type="presOf" srcId="{D0E1DBEC-E088-4D36-9F7C-59EA3E2D79AF}" destId="{89B569A2-A6F5-4DCB-B835-906883091E47}" srcOrd="1" destOrd="0" presId="urn:microsoft.com/office/officeart/2005/8/layout/matrix1"/>
    <dgm:cxn modelId="{025FE49B-9352-4BFA-AAF4-93135CF512F7}" type="presOf" srcId="{5D45F9B3-F424-46C6-9130-BCAB0B1E260B}" destId="{23250F16-F3BA-46B5-8B0E-317285A02E21}" srcOrd="0" destOrd="0" presId="urn:microsoft.com/office/officeart/2005/8/layout/matrix1"/>
    <dgm:cxn modelId="{07234D49-F434-4F9F-833A-6E2A9CE2F450}" type="presOf" srcId="{21FF8EB4-7B8B-45D0-B660-1B9B20AA16DD}" destId="{8876107A-D08B-4FAE-A8D2-B8D7BDD36C47}" srcOrd="1" destOrd="0" presId="urn:microsoft.com/office/officeart/2005/8/layout/matrix1"/>
    <dgm:cxn modelId="{8C296EAB-2B05-41D3-94C1-E456F05569F8}" srcId="{5D45F9B3-F424-46C6-9130-BCAB0B1E260B}" destId="{08602B34-F845-4970-923F-4EC096BE9289}" srcOrd="0" destOrd="0" parTransId="{FB791BFB-9B13-4420-90E4-23C5C517EBBE}" sibTransId="{0A417B62-26FB-4040-91F0-1815093907CA}"/>
    <dgm:cxn modelId="{D8B19BA4-E6C0-421E-80C8-693618CA17EB}" srcId="{08602B34-F845-4970-923F-4EC096BE9289}" destId="{76A1DAFB-1458-4111-97EF-BC1D48BCA68D}" srcOrd="2" destOrd="0" parTransId="{BA1DDDFC-691E-488F-A8AE-66644F34E87C}" sibTransId="{D159D664-5065-43D2-B12B-DBAE931A791F}"/>
    <dgm:cxn modelId="{FBE01D31-88D2-43AF-8250-5EEF68F595E4}" srcId="{08602B34-F845-4970-923F-4EC096BE9289}" destId="{21FF8EB4-7B8B-45D0-B660-1B9B20AA16DD}" srcOrd="1" destOrd="0" parTransId="{32325023-0624-4DAC-B7CD-741A692B87C7}" sibTransId="{EB0A281C-CF35-4957-B901-C563203B4E7B}"/>
    <dgm:cxn modelId="{25C4EF43-C225-430F-AA41-1BD38BB74129}" type="presOf" srcId="{08602B34-F845-4970-923F-4EC096BE9289}" destId="{8D52EE0B-45C3-462C-A56F-B024000B1200}" srcOrd="0" destOrd="0" presId="urn:microsoft.com/office/officeart/2005/8/layout/matrix1"/>
    <dgm:cxn modelId="{318CDF47-7A48-4994-8694-920625342CFA}" type="presOf" srcId="{76A1DAFB-1458-4111-97EF-BC1D48BCA68D}" destId="{2135E0F4-E61A-4667-ACBA-C9E6E86017EB}" srcOrd="1" destOrd="0" presId="urn:microsoft.com/office/officeart/2005/8/layout/matrix1"/>
    <dgm:cxn modelId="{9565898E-92E3-459A-91EF-56D51464CDDF}" type="presOf" srcId="{D0E1DBEC-E088-4D36-9F7C-59EA3E2D79AF}" destId="{9E13FB5B-7D10-402A-8B36-BB96E9019F43}" srcOrd="0" destOrd="0" presId="urn:microsoft.com/office/officeart/2005/8/layout/matrix1"/>
    <dgm:cxn modelId="{C4F83EED-793E-42DC-B265-DE80D7EE06FB}" type="presOf" srcId="{F0501364-19AA-4F0C-AB47-C0571E38C984}" destId="{F8BF427E-7D7B-49A2-A2D0-D42E9A26F5DF}" srcOrd="0" destOrd="0" presId="urn:microsoft.com/office/officeart/2005/8/layout/matrix1"/>
    <dgm:cxn modelId="{851B72A1-3C7E-46D3-B716-32271DEE0063}" type="presOf" srcId="{21FF8EB4-7B8B-45D0-B660-1B9B20AA16DD}" destId="{593FF938-FBFC-42AD-A419-23E3E8CE3DE1}" srcOrd="0" destOrd="0" presId="urn:microsoft.com/office/officeart/2005/8/layout/matrix1"/>
    <dgm:cxn modelId="{133DBBBA-E0F1-4933-B446-69CD2F64C1AB}" type="presOf" srcId="{F0501364-19AA-4F0C-AB47-C0571E38C984}" destId="{9B436F03-27F4-45A6-AA14-429D74CB5E37}" srcOrd="1" destOrd="0" presId="urn:microsoft.com/office/officeart/2005/8/layout/matrix1"/>
    <dgm:cxn modelId="{0EF97AE5-C251-4F7E-BC41-CD9F1BAB34F6}" srcId="{08602B34-F845-4970-923F-4EC096BE9289}" destId="{D0E1DBEC-E088-4D36-9F7C-59EA3E2D79AF}" srcOrd="3" destOrd="0" parTransId="{1529715C-4DAF-4C26-83DA-03E0EF8FD8D7}" sibTransId="{CD1BEAE1-82BC-414E-9561-1536C76E5818}"/>
    <dgm:cxn modelId="{C2168F85-5419-4FED-B1AE-26FD4D0BEA22}" srcId="{08602B34-F845-4970-923F-4EC096BE9289}" destId="{F0501364-19AA-4F0C-AB47-C0571E38C984}" srcOrd="0" destOrd="0" parTransId="{45387887-0605-4B1B-A7AB-41FE0847E7F3}" sibTransId="{47B757F1-BAAF-4FE5-8A9D-9FD14EF176D9}"/>
    <dgm:cxn modelId="{83C96F01-69AB-42F4-88A2-F51558805BC4}" type="presOf" srcId="{76A1DAFB-1458-4111-97EF-BC1D48BCA68D}" destId="{7794F167-E60B-4E92-B4B5-4872262A438D}" srcOrd="0" destOrd="0" presId="urn:microsoft.com/office/officeart/2005/8/layout/matrix1"/>
    <dgm:cxn modelId="{D3F8258F-967E-4510-9581-3644C44EF020}" type="presParOf" srcId="{23250F16-F3BA-46B5-8B0E-317285A02E21}" destId="{7B0461DD-D039-42AA-B30C-81B59C4814B7}" srcOrd="0" destOrd="0" presId="urn:microsoft.com/office/officeart/2005/8/layout/matrix1"/>
    <dgm:cxn modelId="{AF0CE0B8-54B1-4DF9-B03D-9165B790AF25}" type="presParOf" srcId="{7B0461DD-D039-42AA-B30C-81B59C4814B7}" destId="{F8BF427E-7D7B-49A2-A2D0-D42E9A26F5DF}" srcOrd="0" destOrd="0" presId="urn:microsoft.com/office/officeart/2005/8/layout/matrix1"/>
    <dgm:cxn modelId="{4FB6570A-B745-43B6-A1DD-5D19E3A12EB2}" type="presParOf" srcId="{7B0461DD-D039-42AA-B30C-81B59C4814B7}" destId="{9B436F03-27F4-45A6-AA14-429D74CB5E37}" srcOrd="1" destOrd="0" presId="urn:microsoft.com/office/officeart/2005/8/layout/matrix1"/>
    <dgm:cxn modelId="{CE62DBCB-F1FC-4A3B-AF3E-3C9841E7E525}" type="presParOf" srcId="{7B0461DD-D039-42AA-B30C-81B59C4814B7}" destId="{593FF938-FBFC-42AD-A419-23E3E8CE3DE1}" srcOrd="2" destOrd="0" presId="urn:microsoft.com/office/officeart/2005/8/layout/matrix1"/>
    <dgm:cxn modelId="{B0F35023-B933-4D9B-A11E-A2466E2EBA2E}" type="presParOf" srcId="{7B0461DD-D039-42AA-B30C-81B59C4814B7}" destId="{8876107A-D08B-4FAE-A8D2-B8D7BDD36C47}" srcOrd="3" destOrd="0" presId="urn:microsoft.com/office/officeart/2005/8/layout/matrix1"/>
    <dgm:cxn modelId="{0930ACB4-2645-4C10-8473-A7420EE4D925}" type="presParOf" srcId="{7B0461DD-D039-42AA-B30C-81B59C4814B7}" destId="{7794F167-E60B-4E92-B4B5-4872262A438D}" srcOrd="4" destOrd="0" presId="urn:microsoft.com/office/officeart/2005/8/layout/matrix1"/>
    <dgm:cxn modelId="{37FFA156-43C6-42C8-B384-ED0AFB60FE70}" type="presParOf" srcId="{7B0461DD-D039-42AA-B30C-81B59C4814B7}" destId="{2135E0F4-E61A-4667-ACBA-C9E6E86017EB}" srcOrd="5" destOrd="0" presId="urn:microsoft.com/office/officeart/2005/8/layout/matrix1"/>
    <dgm:cxn modelId="{E66CCEF4-88E2-4E47-B4DF-5E4763F9DD29}" type="presParOf" srcId="{7B0461DD-D039-42AA-B30C-81B59C4814B7}" destId="{9E13FB5B-7D10-402A-8B36-BB96E9019F43}" srcOrd="6" destOrd="0" presId="urn:microsoft.com/office/officeart/2005/8/layout/matrix1"/>
    <dgm:cxn modelId="{34EA7E05-3613-495A-A467-FDBDC7250B60}" type="presParOf" srcId="{7B0461DD-D039-42AA-B30C-81B59C4814B7}" destId="{89B569A2-A6F5-4DCB-B835-906883091E47}" srcOrd="7" destOrd="0" presId="urn:microsoft.com/office/officeart/2005/8/layout/matrix1"/>
    <dgm:cxn modelId="{A066155E-27E9-402B-BD45-1B15C9A5590D}" type="presParOf" srcId="{23250F16-F3BA-46B5-8B0E-317285A02E21}" destId="{8D52EE0B-45C3-462C-A56F-B024000B1200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D45F9B3-F424-46C6-9130-BCAB0B1E260B}" type="doc">
      <dgm:prSet loTypeId="urn:microsoft.com/office/officeart/2005/8/layout/matrix1" loCatId="matrix" qsTypeId="urn:microsoft.com/office/officeart/2005/8/quickstyle/simple1#1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08602B34-F845-4970-923F-4EC096BE9289}">
      <dgm:prSet phldrT="[Текст]" custT="1"/>
      <dgm:spPr/>
      <dgm:t>
        <a:bodyPr/>
        <a:lstStyle/>
        <a:p>
          <a:r>
            <a:rPr lang="ru-RU" sz="1000" b="1" dirty="0" smtClean="0"/>
            <a:t>Система оценки качества онлайн-курсов</a:t>
          </a:r>
          <a:endParaRPr lang="ru-RU" sz="1000" b="1" dirty="0"/>
        </a:p>
      </dgm:t>
    </dgm:pt>
    <dgm:pt modelId="{FB791BFB-9B13-4420-90E4-23C5C517EBBE}" type="parTrans" cxnId="{8C296EAB-2B05-41D3-94C1-E456F05569F8}">
      <dgm:prSet/>
      <dgm:spPr/>
      <dgm:t>
        <a:bodyPr/>
        <a:lstStyle/>
        <a:p>
          <a:endParaRPr lang="ru-RU"/>
        </a:p>
      </dgm:t>
    </dgm:pt>
    <dgm:pt modelId="{0A417B62-26FB-4040-91F0-1815093907CA}" type="sibTrans" cxnId="{8C296EAB-2B05-41D3-94C1-E456F05569F8}">
      <dgm:prSet/>
      <dgm:spPr/>
      <dgm:t>
        <a:bodyPr/>
        <a:lstStyle/>
        <a:p>
          <a:endParaRPr lang="ru-RU"/>
        </a:p>
      </dgm:t>
    </dgm:pt>
    <dgm:pt modelId="{F0501364-19AA-4F0C-AB47-C0571E38C984}">
      <dgm:prSet phldrT="[Текст]"/>
      <dgm:spPr/>
      <dgm:t>
        <a:bodyPr/>
        <a:lstStyle/>
        <a:p>
          <a:r>
            <a:rPr lang="ru-RU" dirty="0" smtClean="0"/>
            <a:t>Открытая система критериев и стандартов качества</a:t>
          </a:r>
          <a:endParaRPr lang="ru-RU" dirty="0"/>
        </a:p>
      </dgm:t>
    </dgm:pt>
    <dgm:pt modelId="{45387887-0605-4B1B-A7AB-41FE0847E7F3}" type="parTrans" cxnId="{C2168F85-5419-4FED-B1AE-26FD4D0BEA22}">
      <dgm:prSet/>
      <dgm:spPr/>
      <dgm:t>
        <a:bodyPr/>
        <a:lstStyle/>
        <a:p>
          <a:endParaRPr lang="ru-RU"/>
        </a:p>
      </dgm:t>
    </dgm:pt>
    <dgm:pt modelId="{47B757F1-BAAF-4FE5-8A9D-9FD14EF176D9}" type="sibTrans" cxnId="{C2168F85-5419-4FED-B1AE-26FD4D0BEA22}">
      <dgm:prSet/>
      <dgm:spPr/>
      <dgm:t>
        <a:bodyPr/>
        <a:lstStyle/>
        <a:p>
          <a:endParaRPr lang="ru-RU"/>
        </a:p>
      </dgm:t>
    </dgm:pt>
    <dgm:pt modelId="{21FF8EB4-7B8B-45D0-B660-1B9B20AA16DD}">
      <dgm:prSet phldrT="[Текст]"/>
      <dgm:spPr/>
      <dgm:t>
        <a:bodyPr/>
        <a:lstStyle/>
        <a:p>
          <a:r>
            <a:rPr lang="ru-RU" dirty="0" smtClean="0"/>
            <a:t>Объективная оценка на основе </a:t>
          </a:r>
          <a:r>
            <a:rPr lang="ru-RU" smtClean="0"/>
            <a:t>больших данных</a:t>
          </a:r>
          <a:endParaRPr lang="ru-RU" dirty="0"/>
        </a:p>
      </dgm:t>
    </dgm:pt>
    <dgm:pt modelId="{32325023-0624-4DAC-B7CD-741A692B87C7}" type="parTrans" cxnId="{FBE01D31-88D2-43AF-8250-5EEF68F595E4}">
      <dgm:prSet/>
      <dgm:spPr/>
      <dgm:t>
        <a:bodyPr/>
        <a:lstStyle/>
        <a:p>
          <a:endParaRPr lang="ru-RU"/>
        </a:p>
      </dgm:t>
    </dgm:pt>
    <dgm:pt modelId="{EB0A281C-CF35-4957-B901-C563203B4E7B}" type="sibTrans" cxnId="{FBE01D31-88D2-43AF-8250-5EEF68F595E4}">
      <dgm:prSet/>
      <dgm:spPr/>
      <dgm:t>
        <a:bodyPr/>
        <a:lstStyle/>
        <a:p>
          <a:endParaRPr lang="ru-RU"/>
        </a:p>
      </dgm:t>
    </dgm:pt>
    <dgm:pt modelId="{76A1DAFB-1458-4111-97EF-BC1D48BCA68D}">
      <dgm:prSet phldrT="[Текст]"/>
      <dgm:spPr/>
      <dgm:t>
        <a:bodyPr/>
        <a:lstStyle/>
        <a:p>
          <a:r>
            <a:rPr lang="ru-RU" dirty="0" smtClean="0"/>
            <a:t>Обратная связь от разных источников</a:t>
          </a:r>
          <a:endParaRPr lang="ru-RU" dirty="0"/>
        </a:p>
      </dgm:t>
    </dgm:pt>
    <dgm:pt modelId="{BA1DDDFC-691E-488F-A8AE-66644F34E87C}" type="parTrans" cxnId="{D8B19BA4-E6C0-421E-80C8-693618CA17EB}">
      <dgm:prSet/>
      <dgm:spPr/>
      <dgm:t>
        <a:bodyPr/>
        <a:lstStyle/>
        <a:p>
          <a:endParaRPr lang="ru-RU"/>
        </a:p>
      </dgm:t>
    </dgm:pt>
    <dgm:pt modelId="{D159D664-5065-43D2-B12B-DBAE931A791F}" type="sibTrans" cxnId="{D8B19BA4-E6C0-421E-80C8-693618CA17EB}">
      <dgm:prSet/>
      <dgm:spPr/>
      <dgm:t>
        <a:bodyPr/>
        <a:lstStyle/>
        <a:p>
          <a:endParaRPr lang="ru-RU"/>
        </a:p>
      </dgm:t>
    </dgm:pt>
    <dgm:pt modelId="{D0E1DBEC-E088-4D36-9F7C-59EA3E2D79AF}">
      <dgm:prSet phldrT="[Текст]"/>
      <dgm:spPr/>
      <dgm:t>
        <a:bodyPr/>
        <a:lstStyle/>
        <a:p>
          <a:r>
            <a:rPr lang="ru-RU" dirty="0" smtClean="0"/>
            <a:t>Опыт использования образовательными организациями в основных образовательных программах</a:t>
          </a:r>
          <a:endParaRPr lang="ru-RU" dirty="0"/>
        </a:p>
      </dgm:t>
    </dgm:pt>
    <dgm:pt modelId="{1529715C-4DAF-4C26-83DA-03E0EF8FD8D7}" type="parTrans" cxnId="{0EF97AE5-C251-4F7E-BC41-CD9F1BAB34F6}">
      <dgm:prSet/>
      <dgm:spPr/>
      <dgm:t>
        <a:bodyPr/>
        <a:lstStyle/>
        <a:p>
          <a:endParaRPr lang="ru-RU"/>
        </a:p>
      </dgm:t>
    </dgm:pt>
    <dgm:pt modelId="{CD1BEAE1-82BC-414E-9561-1536C76E5818}" type="sibTrans" cxnId="{0EF97AE5-C251-4F7E-BC41-CD9F1BAB34F6}">
      <dgm:prSet/>
      <dgm:spPr/>
      <dgm:t>
        <a:bodyPr/>
        <a:lstStyle/>
        <a:p>
          <a:endParaRPr lang="ru-RU"/>
        </a:p>
      </dgm:t>
    </dgm:pt>
    <dgm:pt modelId="{23250F16-F3BA-46B5-8B0E-317285A02E21}" type="pres">
      <dgm:prSet presAssocID="{5D45F9B3-F424-46C6-9130-BCAB0B1E260B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B0461DD-D039-42AA-B30C-81B59C4814B7}" type="pres">
      <dgm:prSet presAssocID="{5D45F9B3-F424-46C6-9130-BCAB0B1E260B}" presName="matrix" presStyleCnt="0"/>
      <dgm:spPr/>
    </dgm:pt>
    <dgm:pt modelId="{F8BF427E-7D7B-49A2-A2D0-D42E9A26F5DF}" type="pres">
      <dgm:prSet presAssocID="{5D45F9B3-F424-46C6-9130-BCAB0B1E260B}" presName="tile1" presStyleLbl="node1" presStyleIdx="0" presStyleCnt="4" custLinFactNeighborX="-708" custLinFactNeighborY="62"/>
      <dgm:spPr/>
      <dgm:t>
        <a:bodyPr/>
        <a:lstStyle/>
        <a:p>
          <a:endParaRPr lang="ru-RU"/>
        </a:p>
      </dgm:t>
    </dgm:pt>
    <dgm:pt modelId="{9B436F03-27F4-45A6-AA14-429D74CB5E37}" type="pres">
      <dgm:prSet presAssocID="{5D45F9B3-F424-46C6-9130-BCAB0B1E260B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3FF938-FBFC-42AD-A419-23E3E8CE3DE1}" type="pres">
      <dgm:prSet presAssocID="{5D45F9B3-F424-46C6-9130-BCAB0B1E260B}" presName="tile2" presStyleLbl="node1" presStyleIdx="1" presStyleCnt="4"/>
      <dgm:spPr/>
      <dgm:t>
        <a:bodyPr/>
        <a:lstStyle/>
        <a:p>
          <a:endParaRPr lang="ru-RU"/>
        </a:p>
      </dgm:t>
    </dgm:pt>
    <dgm:pt modelId="{8876107A-D08B-4FAE-A8D2-B8D7BDD36C47}" type="pres">
      <dgm:prSet presAssocID="{5D45F9B3-F424-46C6-9130-BCAB0B1E260B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794F167-E60B-4E92-B4B5-4872262A438D}" type="pres">
      <dgm:prSet presAssocID="{5D45F9B3-F424-46C6-9130-BCAB0B1E260B}" presName="tile3" presStyleLbl="node1" presStyleIdx="2" presStyleCnt="4"/>
      <dgm:spPr/>
      <dgm:t>
        <a:bodyPr/>
        <a:lstStyle/>
        <a:p>
          <a:endParaRPr lang="ru-RU"/>
        </a:p>
      </dgm:t>
    </dgm:pt>
    <dgm:pt modelId="{2135E0F4-E61A-4667-ACBA-C9E6E86017EB}" type="pres">
      <dgm:prSet presAssocID="{5D45F9B3-F424-46C6-9130-BCAB0B1E260B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13FB5B-7D10-402A-8B36-BB96E9019F43}" type="pres">
      <dgm:prSet presAssocID="{5D45F9B3-F424-46C6-9130-BCAB0B1E260B}" presName="tile4" presStyleLbl="node1" presStyleIdx="3" presStyleCnt="4" custLinFactNeighborX="65222" custLinFactNeighborY="29358"/>
      <dgm:spPr/>
      <dgm:t>
        <a:bodyPr/>
        <a:lstStyle/>
        <a:p>
          <a:endParaRPr lang="ru-RU"/>
        </a:p>
      </dgm:t>
    </dgm:pt>
    <dgm:pt modelId="{89B569A2-A6F5-4DCB-B835-906883091E47}" type="pres">
      <dgm:prSet presAssocID="{5D45F9B3-F424-46C6-9130-BCAB0B1E260B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52EE0B-45C3-462C-A56F-B024000B1200}" type="pres">
      <dgm:prSet presAssocID="{5D45F9B3-F424-46C6-9130-BCAB0B1E260B}" presName="centerTile" presStyleLbl="fgShp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</dgm:ptLst>
  <dgm:cxnLst>
    <dgm:cxn modelId="{C5B30BBE-70BD-4676-BE53-2B780360BC54}" type="presOf" srcId="{D0E1DBEC-E088-4D36-9F7C-59EA3E2D79AF}" destId="{89B569A2-A6F5-4DCB-B835-906883091E47}" srcOrd="1" destOrd="0" presId="urn:microsoft.com/office/officeart/2005/8/layout/matrix1"/>
    <dgm:cxn modelId="{025FE49B-9352-4BFA-AAF4-93135CF512F7}" type="presOf" srcId="{5D45F9B3-F424-46C6-9130-BCAB0B1E260B}" destId="{23250F16-F3BA-46B5-8B0E-317285A02E21}" srcOrd="0" destOrd="0" presId="urn:microsoft.com/office/officeart/2005/8/layout/matrix1"/>
    <dgm:cxn modelId="{07234D49-F434-4F9F-833A-6E2A9CE2F450}" type="presOf" srcId="{21FF8EB4-7B8B-45D0-B660-1B9B20AA16DD}" destId="{8876107A-D08B-4FAE-A8D2-B8D7BDD36C47}" srcOrd="1" destOrd="0" presId="urn:microsoft.com/office/officeart/2005/8/layout/matrix1"/>
    <dgm:cxn modelId="{8C296EAB-2B05-41D3-94C1-E456F05569F8}" srcId="{5D45F9B3-F424-46C6-9130-BCAB0B1E260B}" destId="{08602B34-F845-4970-923F-4EC096BE9289}" srcOrd="0" destOrd="0" parTransId="{FB791BFB-9B13-4420-90E4-23C5C517EBBE}" sibTransId="{0A417B62-26FB-4040-91F0-1815093907CA}"/>
    <dgm:cxn modelId="{D8B19BA4-E6C0-421E-80C8-693618CA17EB}" srcId="{08602B34-F845-4970-923F-4EC096BE9289}" destId="{76A1DAFB-1458-4111-97EF-BC1D48BCA68D}" srcOrd="2" destOrd="0" parTransId="{BA1DDDFC-691E-488F-A8AE-66644F34E87C}" sibTransId="{D159D664-5065-43D2-B12B-DBAE931A791F}"/>
    <dgm:cxn modelId="{FBE01D31-88D2-43AF-8250-5EEF68F595E4}" srcId="{08602B34-F845-4970-923F-4EC096BE9289}" destId="{21FF8EB4-7B8B-45D0-B660-1B9B20AA16DD}" srcOrd="1" destOrd="0" parTransId="{32325023-0624-4DAC-B7CD-741A692B87C7}" sibTransId="{EB0A281C-CF35-4957-B901-C563203B4E7B}"/>
    <dgm:cxn modelId="{25C4EF43-C225-430F-AA41-1BD38BB74129}" type="presOf" srcId="{08602B34-F845-4970-923F-4EC096BE9289}" destId="{8D52EE0B-45C3-462C-A56F-B024000B1200}" srcOrd="0" destOrd="0" presId="urn:microsoft.com/office/officeart/2005/8/layout/matrix1"/>
    <dgm:cxn modelId="{318CDF47-7A48-4994-8694-920625342CFA}" type="presOf" srcId="{76A1DAFB-1458-4111-97EF-BC1D48BCA68D}" destId="{2135E0F4-E61A-4667-ACBA-C9E6E86017EB}" srcOrd="1" destOrd="0" presId="urn:microsoft.com/office/officeart/2005/8/layout/matrix1"/>
    <dgm:cxn modelId="{9565898E-92E3-459A-91EF-56D51464CDDF}" type="presOf" srcId="{D0E1DBEC-E088-4D36-9F7C-59EA3E2D79AF}" destId="{9E13FB5B-7D10-402A-8B36-BB96E9019F43}" srcOrd="0" destOrd="0" presId="urn:microsoft.com/office/officeart/2005/8/layout/matrix1"/>
    <dgm:cxn modelId="{C4F83EED-793E-42DC-B265-DE80D7EE06FB}" type="presOf" srcId="{F0501364-19AA-4F0C-AB47-C0571E38C984}" destId="{F8BF427E-7D7B-49A2-A2D0-D42E9A26F5DF}" srcOrd="0" destOrd="0" presId="urn:microsoft.com/office/officeart/2005/8/layout/matrix1"/>
    <dgm:cxn modelId="{851B72A1-3C7E-46D3-B716-32271DEE0063}" type="presOf" srcId="{21FF8EB4-7B8B-45D0-B660-1B9B20AA16DD}" destId="{593FF938-FBFC-42AD-A419-23E3E8CE3DE1}" srcOrd="0" destOrd="0" presId="urn:microsoft.com/office/officeart/2005/8/layout/matrix1"/>
    <dgm:cxn modelId="{133DBBBA-E0F1-4933-B446-69CD2F64C1AB}" type="presOf" srcId="{F0501364-19AA-4F0C-AB47-C0571E38C984}" destId="{9B436F03-27F4-45A6-AA14-429D74CB5E37}" srcOrd="1" destOrd="0" presId="urn:microsoft.com/office/officeart/2005/8/layout/matrix1"/>
    <dgm:cxn modelId="{0EF97AE5-C251-4F7E-BC41-CD9F1BAB34F6}" srcId="{08602B34-F845-4970-923F-4EC096BE9289}" destId="{D0E1DBEC-E088-4D36-9F7C-59EA3E2D79AF}" srcOrd="3" destOrd="0" parTransId="{1529715C-4DAF-4C26-83DA-03E0EF8FD8D7}" sibTransId="{CD1BEAE1-82BC-414E-9561-1536C76E5818}"/>
    <dgm:cxn modelId="{C2168F85-5419-4FED-B1AE-26FD4D0BEA22}" srcId="{08602B34-F845-4970-923F-4EC096BE9289}" destId="{F0501364-19AA-4F0C-AB47-C0571E38C984}" srcOrd="0" destOrd="0" parTransId="{45387887-0605-4B1B-A7AB-41FE0847E7F3}" sibTransId="{47B757F1-BAAF-4FE5-8A9D-9FD14EF176D9}"/>
    <dgm:cxn modelId="{83C96F01-69AB-42F4-88A2-F51558805BC4}" type="presOf" srcId="{76A1DAFB-1458-4111-97EF-BC1D48BCA68D}" destId="{7794F167-E60B-4E92-B4B5-4872262A438D}" srcOrd="0" destOrd="0" presId="urn:microsoft.com/office/officeart/2005/8/layout/matrix1"/>
    <dgm:cxn modelId="{D3F8258F-967E-4510-9581-3644C44EF020}" type="presParOf" srcId="{23250F16-F3BA-46B5-8B0E-317285A02E21}" destId="{7B0461DD-D039-42AA-B30C-81B59C4814B7}" srcOrd="0" destOrd="0" presId="urn:microsoft.com/office/officeart/2005/8/layout/matrix1"/>
    <dgm:cxn modelId="{AF0CE0B8-54B1-4DF9-B03D-9165B790AF25}" type="presParOf" srcId="{7B0461DD-D039-42AA-B30C-81B59C4814B7}" destId="{F8BF427E-7D7B-49A2-A2D0-D42E9A26F5DF}" srcOrd="0" destOrd="0" presId="urn:microsoft.com/office/officeart/2005/8/layout/matrix1"/>
    <dgm:cxn modelId="{4FB6570A-B745-43B6-A1DD-5D19E3A12EB2}" type="presParOf" srcId="{7B0461DD-D039-42AA-B30C-81B59C4814B7}" destId="{9B436F03-27F4-45A6-AA14-429D74CB5E37}" srcOrd="1" destOrd="0" presId="urn:microsoft.com/office/officeart/2005/8/layout/matrix1"/>
    <dgm:cxn modelId="{CE62DBCB-F1FC-4A3B-AF3E-3C9841E7E525}" type="presParOf" srcId="{7B0461DD-D039-42AA-B30C-81B59C4814B7}" destId="{593FF938-FBFC-42AD-A419-23E3E8CE3DE1}" srcOrd="2" destOrd="0" presId="urn:microsoft.com/office/officeart/2005/8/layout/matrix1"/>
    <dgm:cxn modelId="{B0F35023-B933-4D9B-A11E-A2466E2EBA2E}" type="presParOf" srcId="{7B0461DD-D039-42AA-B30C-81B59C4814B7}" destId="{8876107A-D08B-4FAE-A8D2-B8D7BDD36C47}" srcOrd="3" destOrd="0" presId="urn:microsoft.com/office/officeart/2005/8/layout/matrix1"/>
    <dgm:cxn modelId="{0930ACB4-2645-4C10-8473-A7420EE4D925}" type="presParOf" srcId="{7B0461DD-D039-42AA-B30C-81B59C4814B7}" destId="{7794F167-E60B-4E92-B4B5-4872262A438D}" srcOrd="4" destOrd="0" presId="urn:microsoft.com/office/officeart/2005/8/layout/matrix1"/>
    <dgm:cxn modelId="{37FFA156-43C6-42C8-B384-ED0AFB60FE70}" type="presParOf" srcId="{7B0461DD-D039-42AA-B30C-81B59C4814B7}" destId="{2135E0F4-E61A-4667-ACBA-C9E6E86017EB}" srcOrd="5" destOrd="0" presId="urn:microsoft.com/office/officeart/2005/8/layout/matrix1"/>
    <dgm:cxn modelId="{E66CCEF4-88E2-4E47-B4DF-5E4763F9DD29}" type="presParOf" srcId="{7B0461DD-D039-42AA-B30C-81B59C4814B7}" destId="{9E13FB5B-7D10-402A-8B36-BB96E9019F43}" srcOrd="6" destOrd="0" presId="urn:microsoft.com/office/officeart/2005/8/layout/matrix1"/>
    <dgm:cxn modelId="{34EA7E05-3613-495A-A467-FDBDC7250B60}" type="presParOf" srcId="{7B0461DD-D039-42AA-B30C-81B59C4814B7}" destId="{89B569A2-A6F5-4DCB-B835-906883091E47}" srcOrd="7" destOrd="0" presId="urn:microsoft.com/office/officeart/2005/8/layout/matrix1"/>
    <dgm:cxn modelId="{A066155E-27E9-402B-BD45-1B15C9A5590D}" type="presParOf" srcId="{23250F16-F3BA-46B5-8B0E-317285A02E21}" destId="{8D52EE0B-45C3-462C-A56F-B024000B1200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8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9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#10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#1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738C681-1400-4D13-9177-3D9C0B56404C}" type="datetimeFigureOut">
              <a:rPr lang="ru-RU"/>
              <a:pPr>
                <a:defRPr/>
              </a:pPr>
              <a:t>02.04.2018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06363" y="739775"/>
            <a:ext cx="6584950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689475"/>
            <a:ext cx="5438775" cy="44434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7363"/>
            <a:ext cx="2946400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377363"/>
            <a:ext cx="2946400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4A83CD3-8EA9-4C6F-8903-3F8D27751E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685800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smtClean="0"/>
              <a:t>В качестве предпосылок для </a:t>
            </a:r>
          </a:p>
        </p:txBody>
      </p:sp>
      <p:sp>
        <p:nvSpPr>
          <p:cNvPr id="16387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685118A-7640-45A9-8E1B-04E3CD6E09E3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smtClean="0"/>
              <a:t>В качестве предпосылок для </a:t>
            </a:r>
          </a:p>
        </p:txBody>
      </p:sp>
      <p:sp>
        <p:nvSpPr>
          <p:cNvPr id="38915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FC77246-5D8C-421E-9619-5E826B40B77A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smtClean="0"/>
              <a:t>В качестве предпосылок для </a:t>
            </a:r>
          </a:p>
        </p:txBody>
      </p:sp>
      <p:sp>
        <p:nvSpPr>
          <p:cNvPr id="40963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FA0F4A4-E901-4449-8176-4468EAD0282E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smtClean="0"/>
              <a:t>В качестве предпосылок для </a:t>
            </a:r>
          </a:p>
        </p:txBody>
      </p:sp>
      <p:sp>
        <p:nvSpPr>
          <p:cNvPr id="43011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04F0B97-6BA6-40E3-84CE-BF6BFD4EE11B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smtClean="0"/>
              <a:t>В качестве предпосылок для </a:t>
            </a:r>
          </a:p>
        </p:txBody>
      </p:sp>
      <p:sp>
        <p:nvSpPr>
          <p:cNvPr id="45059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6FA437E-222E-4620-8B87-BEE141FCDAD3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smtClean="0"/>
              <a:t>В качестве предпосылок для </a:t>
            </a:r>
          </a:p>
        </p:txBody>
      </p:sp>
      <p:sp>
        <p:nvSpPr>
          <p:cNvPr id="47107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330C182-ABEC-4B4E-896F-1EEBB7D1E39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smtClean="0"/>
              <a:t>В качестве предпосылок для </a:t>
            </a:r>
          </a:p>
        </p:txBody>
      </p:sp>
      <p:sp>
        <p:nvSpPr>
          <p:cNvPr id="49155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90E110A-2B54-4378-AB69-9B57F6BA6AD7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smtClean="0"/>
              <a:t>В качестве предпосылок для </a:t>
            </a:r>
          </a:p>
        </p:txBody>
      </p:sp>
      <p:sp>
        <p:nvSpPr>
          <p:cNvPr id="51203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6D585F2-EF30-4C04-A9BA-1B441A4D1B12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</a:t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smtClean="0"/>
              <a:t>В качестве предпосылок для </a:t>
            </a:r>
          </a:p>
        </p:txBody>
      </p:sp>
      <p:sp>
        <p:nvSpPr>
          <p:cNvPr id="53251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551928B-188A-4CDE-A6AD-FDF3ED9F10C7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</a:t>
            </a:fld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smtClean="0"/>
              <a:t>В качестве предпосылок для </a:t>
            </a:r>
          </a:p>
        </p:txBody>
      </p:sp>
      <p:sp>
        <p:nvSpPr>
          <p:cNvPr id="55299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3A8803B-03BD-4EF0-BC03-F31E2E584654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</a:t>
            </a:fld>
            <a:endParaRPr 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smtClean="0"/>
              <a:t>В качестве предпосылок для </a:t>
            </a:r>
          </a:p>
        </p:txBody>
      </p:sp>
      <p:sp>
        <p:nvSpPr>
          <p:cNvPr id="57347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6DF3909-3557-4A14-AD0C-F6D811011747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24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smtClean="0"/>
              <a:t>В качестве предпосылок для </a:t>
            </a:r>
          </a:p>
        </p:txBody>
      </p:sp>
      <p:sp>
        <p:nvSpPr>
          <p:cNvPr id="18435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0D61877-B48C-4D77-A13E-E39C392F8775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smtClean="0"/>
              <a:t>В качестве предпосылок для </a:t>
            </a:r>
          </a:p>
        </p:txBody>
      </p:sp>
      <p:sp>
        <p:nvSpPr>
          <p:cNvPr id="20483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8143724-40C2-4BDE-9D7C-AA3AE9830193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smtClean="0"/>
              <a:t>В качестве предпосылок для </a:t>
            </a:r>
          </a:p>
        </p:txBody>
      </p:sp>
      <p:sp>
        <p:nvSpPr>
          <p:cNvPr id="22531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84C5696-7E3E-46FC-81EE-D3951FBD7F73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smtClean="0"/>
              <a:t>В качестве предпосылок для </a:t>
            </a:r>
          </a:p>
        </p:txBody>
      </p:sp>
      <p:sp>
        <p:nvSpPr>
          <p:cNvPr id="24579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E1CEC16-E458-4CFB-B536-C5020D00C3CA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smtClean="0"/>
              <a:t>В качестве предпосылок для </a:t>
            </a:r>
          </a:p>
        </p:txBody>
      </p:sp>
      <p:sp>
        <p:nvSpPr>
          <p:cNvPr id="26627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0CC3520-97DA-4D54-8D1D-BE3C76823C10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smtClean="0"/>
              <a:t>В качестве предпосылок для </a:t>
            </a:r>
          </a:p>
        </p:txBody>
      </p:sp>
      <p:sp>
        <p:nvSpPr>
          <p:cNvPr id="28675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A5BFA09-C09F-4BC3-AD51-3B7DCFCE6E59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smtClean="0"/>
              <a:t>В качестве предпосылок для </a:t>
            </a:r>
          </a:p>
        </p:txBody>
      </p:sp>
      <p:sp>
        <p:nvSpPr>
          <p:cNvPr id="30723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9D4BEF9-F62E-462A-8F27-D2484D1BEC5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smtClean="0"/>
              <a:t>В качестве предпосылок для </a:t>
            </a:r>
          </a:p>
        </p:txBody>
      </p:sp>
      <p:sp>
        <p:nvSpPr>
          <p:cNvPr id="32771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EAE9310-2895-45AC-BD4C-8AF5847BB9D5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3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155B87-A849-45D9-84A4-E9260F3047F3}" type="datetimeFigureOut">
              <a:rPr lang="ru-RU"/>
              <a:pPr>
                <a:defRPr/>
              </a:pPr>
              <a:t>02.04.2018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E58058-F51E-484B-BFF7-AE42B7A560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6F0E8E-4193-42D1-B7E8-2B12541FA58E}" type="datetimeFigureOut">
              <a:rPr lang="ru-RU"/>
              <a:pPr>
                <a:defRPr/>
              </a:pPr>
              <a:t>02.04.2018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6B7835-BD46-4CEA-BD4F-8453E724F4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05980"/>
            <a:ext cx="27432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05980"/>
            <a:ext cx="80772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944CE0-8B89-4029-9DE3-3D7FAB8EF813}" type="datetimeFigureOut">
              <a:rPr lang="ru-RU"/>
              <a:pPr>
                <a:defRPr/>
              </a:pPr>
              <a:t>02.04.2018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5E01A9-ABD9-44F3-AF78-35BA9B9AD6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CA3FC7-9152-4A61-B96F-78888EFD84C1}" type="datetimeFigureOut">
              <a:rPr lang="ru-RU"/>
              <a:pPr>
                <a:defRPr/>
              </a:pPr>
              <a:t>02.04.2018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779F48-C7EB-4BDD-8C72-265CB507A2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9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C04AD7-EFB2-4635-9E79-33DADC7C4AB0}" type="datetimeFigureOut">
              <a:rPr lang="ru-RU"/>
              <a:pPr>
                <a:defRPr/>
              </a:pPr>
              <a:t>02.04.2018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64DFEF-1D44-4916-A91F-CAFE599595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200154"/>
            <a:ext cx="54102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200154"/>
            <a:ext cx="54102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7FD90F-4FC6-4464-B8B9-4884CFB630F7}" type="datetimeFigureOut">
              <a:rPr lang="ru-RU"/>
              <a:pPr>
                <a:defRPr/>
              </a:pPr>
              <a:t>02.04.2018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220CD5-1BCF-4E68-B25B-5C5E2FD4AD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B26AA7-A7E8-4154-9196-FECEA706802D}" type="datetimeFigureOut">
              <a:rPr lang="ru-RU"/>
              <a:pPr>
                <a:defRPr/>
              </a:pPr>
              <a:t>02.04.2018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8E1662-E89F-46E3-8848-E31E31A5F6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7274AE-E437-4983-B7AD-E3DE067D6182}" type="datetimeFigureOut">
              <a:rPr lang="ru-RU"/>
              <a:pPr>
                <a:defRPr/>
              </a:pPr>
              <a:t>02.04.2018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7F76A2-75A2-4D89-9A68-552CCD295D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73DB92-D6AF-4569-ADEE-706A313DF7B7}" type="datetimeFigureOut">
              <a:rPr lang="ru-RU"/>
              <a:pPr>
                <a:defRPr/>
              </a:pPr>
              <a:t>02.04.2018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5F6D65-CB03-457C-9611-F4861B4B9A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076327"/>
            <a:ext cx="3008313" cy="3518297"/>
          </a:xfrm>
        </p:spPr>
        <p:txBody>
          <a:bodyPr/>
          <a:lstStyle>
            <a:lvl1pPr marL="0" indent="0">
              <a:buNone/>
              <a:defRPr sz="1100"/>
            </a:lvl1pPr>
            <a:lvl2pPr marL="342900" indent="0">
              <a:buNone/>
              <a:defRPr sz="900"/>
            </a:lvl2pPr>
            <a:lvl3pPr marL="685800" indent="0">
              <a:buNone/>
              <a:defRPr sz="800"/>
            </a:lvl3pPr>
            <a:lvl4pPr marL="1028700" indent="0">
              <a:buNone/>
              <a:defRPr sz="700"/>
            </a:lvl4pPr>
            <a:lvl5pPr marL="1371600" indent="0">
              <a:buNone/>
              <a:defRPr sz="700"/>
            </a:lvl5pPr>
            <a:lvl6pPr marL="1714500" indent="0">
              <a:buNone/>
              <a:defRPr sz="700"/>
            </a:lvl6pPr>
            <a:lvl7pPr marL="2057400" indent="0">
              <a:buNone/>
              <a:defRPr sz="700"/>
            </a:lvl7pPr>
            <a:lvl8pPr marL="2400300" indent="0">
              <a:buNone/>
              <a:defRPr sz="700"/>
            </a:lvl8pPr>
            <a:lvl9pPr marL="2743200" indent="0">
              <a:buNone/>
              <a:defRPr sz="7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8C6C37-A8AC-4151-A98B-77F87B9DE2EB}" type="datetimeFigureOut">
              <a:rPr lang="ru-RU"/>
              <a:pPr>
                <a:defRPr/>
              </a:pPr>
              <a:t>02.04.2018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B15507-7884-45D3-8885-D34981CD70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100"/>
            </a:lvl1pPr>
            <a:lvl2pPr marL="342900" indent="0">
              <a:buNone/>
              <a:defRPr sz="900"/>
            </a:lvl2pPr>
            <a:lvl3pPr marL="685800" indent="0">
              <a:buNone/>
              <a:defRPr sz="800"/>
            </a:lvl3pPr>
            <a:lvl4pPr marL="1028700" indent="0">
              <a:buNone/>
              <a:defRPr sz="700"/>
            </a:lvl4pPr>
            <a:lvl5pPr marL="1371600" indent="0">
              <a:buNone/>
              <a:defRPr sz="700"/>
            </a:lvl5pPr>
            <a:lvl6pPr marL="1714500" indent="0">
              <a:buNone/>
              <a:defRPr sz="700"/>
            </a:lvl6pPr>
            <a:lvl7pPr marL="2057400" indent="0">
              <a:buNone/>
              <a:defRPr sz="700"/>
            </a:lvl7pPr>
            <a:lvl8pPr marL="2400300" indent="0">
              <a:buNone/>
              <a:defRPr sz="700"/>
            </a:lvl8pPr>
            <a:lvl9pPr marL="2743200" indent="0">
              <a:buNone/>
              <a:defRPr sz="7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55109E-AC5B-4887-AE5F-73A43733E90C}" type="datetimeFigureOut">
              <a:rPr lang="ru-RU"/>
              <a:pPr>
                <a:defRPr/>
              </a:pPr>
              <a:t>02.04.2018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F4D19F-0AA6-46F4-9803-A6F8AC461B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2C5D6C8-D435-4348-87E1-5D0D4800842B}" type="datetimeFigureOut">
              <a:rPr lang="ru-RU"/>
              <a:pPr>
                <a:defRPr/>
              </a:pPr>
              <a:t>02.04.2018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F91D1CE-3071-4B6D-9ED6-56F82D4A55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strips dir="ru"/>
  </p:transition>
  <p:txStyles>
    <p:titleStyle>
      <a:lvl1pPr algn="ctr" defTabSz="685800" rtl="0" eaLnBrk="0" fontAlgn="base" hangingPunct="0"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685800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2pPr>
      <a:lvl3pPr algn="ctr" defTabSz="685800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3pPr>
      <a:lvl4pPr algn="ctr" defTabSz="685800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4pPr>
      <a:lvl5pPr algn="ctr" defTabSz="685800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5pPr>
      <a:lvl6pPr marL="457200" algn="ctr" defTabSz="6858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6pPr>
      <a:lvl7pPr marL="914400" algn="ctr" defTabSz="6858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7pPr>
      <a:lvl8pPr marL="1371600" algn="ctr" defTabSz="6858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8pPr>
      <a:lvl9pPr marL="1828800" algn="ctr" defTabSz="6858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9pPr>
    </p:titleStyle>
    <p:bodyStyle>
      <a:lvl1pPr marL="257175" indent="-257175" algn="l" defTabSz="6858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diagramLayout" Target="../diagrams/layout4.xml"/><Relationship Id="rId7" Type="http://schemas.openxmlformats.org/officeDocument/2006/relationships/image" Target="../media/image11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Заголовок 1"/>
          <p:cNvSpPr>
            <a:spLocks noGrp="1"/>
          </p:cNvSpPr>
          <p:nvPr>
            <p:ph type="ctrTitle"/>
          </p:nvPr>
        </p:nvSpPr>
        <p:spPr>
          <a:xfrm>
            <a:off x="695325" y="1477963"/>
            <a:ext cx="7772400" cy="1619250"/>
          </a:xfrm>
        </p:spPr>
        <p:txBody>
          <a:bodyPr/>
          <a:lstStyle/>
          <a:p>
            <a:pPr eaLnBrk="1" hangingPunct="1"/>
            <a:r>
              <a:rPr lang="ru-RU" sz="2800" smtClean="0"/>
              <a:t>Возможности применения онлайн-обучения в ГБПОУ СО «Красноуфимский аграрный колледж».</a:t>
            </a:r>
            <a:br>
              <a:rPr lang="ru-RU" sz="2800" smtClean="0"/>
            </a:br>
            <a:r>
              <a:rPr lang="ru-RU" sz="2800" smtClean="0"/>
              <a:t/>
            </a:r>
            <a:br>
              <a:rPr lang="ru-RU" sz="2800" smtClean="0"/>
            </a:br>
            <a:r>
              <a:rPr lang="ru-RU" sz="2800" smtClean="0"/>
              <a:t>Система оценки качества онлайн-курсов</a:t>
            </a:r>
            <a:br>
              <a:rPr lang="ru-RU" sz="2800" smtClean="0"/>
            </a:br>
            <a:r>
              <a:rPr lang="ru-RU" sz="2800" smtClean="0"/>
              <a:t>в проекте «Современная цифровая образовательная среда в РФ»</a:t>
            </a:r>
            <a:endParaRPr lang="en-US" sz="2800" smtClean="0"/>
          </a:p>
        </p:txBody>
      </p:sp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Заголовок 3"/>
          <p:cNvSpPr>
            <a:spLocks noGrp="1"/>
          </p:cNvSpPr>
          <p:nvPr>
            <p:ph type="title"/>
          </p:nvPr>
        </p:nvSpPr>
        <p:spPr>
          <a:xfrm>
            <a:off x="1385888" y="-179388"/>
            <a:ext cx="7696200" cy="857251"/>
          </a:xfrm>
        </p:spPr>
        <p:txBody>
          <a:bodyPr/>
          <a:lstStyle/>
          <a:p>
            <a:pPr eaLnBrk="1" hangingPunct="1"/>
            <a:r>
              <a:rPr lang="ru-RU" smtClean="0">
                <a:solidFill>
                  <a:srgbClr val="C00000"/>
                </a:solidFill>
              </a:rPr>
              <a:t>Общая схема оценки качества</a:t>
            </a:r>
          </a:p>
        </p:txBody>
      </p:sp>
      <p:sp>
        <p:nvSpPr>
          <p:cNvPr id="31746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31747" name="Рисунок 6"/>
          <p:cNvPicPr>
            <a:picLocks noChangeAspect="1"/>
          </p:cNvPicPr>
          <p:nvPr/>
        </p:nvPicPr>
        <p:blipFill>
          <a:blip r:embed="rId3"/>
          <a:srcRect l="594" t="28444" r="735" b="13469"/>
          <a:stretch>
            <a:fillRect/>
          </a:stretch>
        </p:blipFill>
        <p:spPr bwMode="auto">
          <a:xfrm>
            <a:off x="319088" y="857250"/>
            <a:ext cx="8467725" cy="373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/>
          <p:cNvGraphicFramePr>
            <a:graphicFrameLocks noGrp="1"/>
          </p:cNvGraphicFramePr>
          <p:nvPr>
            <p:ph idx="1"/>
          </p:nvPr>
        </p:nvGraphicFramePr>
        <p:xfrm>
          <a:off x="1225267" y="1026826"/>
          <a:ext cx="6972228" cy="35976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3794" name="Заголовок 3"/>
          <p:cNvSpPr>
            <a:spLocks noGrp="1"/>
          </p:cNvSpPr>
          <p:nvPr>
            <p:ph type="title"/>
          </p:nvPr>
        </p:nvSpPr>
        <p:spPr>
          <a:xfrm>
            <a:off x="703263" y="-188913"/>
            <a:ext cx="7696200" cy="857251"/>
          </a:xfrm>
        </p:spPr>
        <p:txBody>
          <a:bodyPr/>
          <a:lstStyle/>
          <a:p>
            <a:pPr eaLnBrk="1" hangingPunct="1"/>
            <a:r>
              <a:rPr lang="ru-RU" smtClean="0">
                <a:solidFill>
                  <a:srgbClr val="C00000"/>
                </a:solidFill>
              </a:rPr>
              <a:t>Принципы системы оценки качества</a:t>
            </a:r>
          </a:p>
        </p:txBody>
      </p:sp>
    </p:spTree>
  </p:cSld>
  <p:clrMapOvr>
    <a:masterClrMapping/>
  </p:clrMapOvr>
  <p:transition spd="slow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/>
          <p:cNvGraphicFramePr>
            <a:graphicFrameLocks noGrp="1"/>
          </p:cNvGraphicFramePr>
          <p:nvPr>
            <p:ph idx="1"/>
          </p:nvPr>
        </p:nvGraphicFramePr>
        <p:xfrm>
          <a:off x="2922422" y="1958613"/>
          <a:ext cx="3544215" cy="18287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4818" name="Заголовок 3"/>
          <p:cNvSpPr>
            <a:spLocks noGrp="1"/>
          </p:cNvSpPr>
          <p:nvPr>
            <p:ph type="title"/>
          </p:nvPr>
        </p:nvSpPr>
        <p:spPr>
          <a:xfrm>
            <a:off x="703263" y="-188913"/>
            <a:ext cx="7696200" cy="857251"/>
          </a:xfrm>
        </p:spPr>
        <p:txBody>
          <a:bodyPr/>
          <a:lstStyle/>
          <a:p>
            <a:pPr eaLnBrk="1" hangingPunct="1"/>
            <a:r>
              <a:rPr lang="ru-RU" smtClean="0">
                <a:solidFill>
                  <a:srgbClr val="C00000"/>
                </a:solidFill>
              </a:rPr>
              <a:t>Модель системы оценки качества</a:t>
            </a:r>
          </a:p>
        </p:txBody>
      </p:sp>
      <p:grpSp>
        <p:nvGrpSpPr>
          <p:cNvPr id="13" name="Группа 12"/>
          <p:cNvGrpSpPr>
            <a:grpSpLocks/>
          </p:cNvGrpSpPr>
          <p:nvPr/>
        </p:nvGrpSpPr>
        <p:grpSpPr bwMode="auto">
          <a:xfrm>
            <a:off x="2805113" y="3994150"/>
            <a:ext cx="2259012" cy="1017588"/>
            <a:chOff x="2805379" y="3994855"/>
            <a:chExt cx="2259315" cy="1016800"/>
          </a:xfrm>
        </p:grpSpPr>
        <p:sp>
          <p:nvSpPr>
            <p:cNvPr id="14" name="Овал 13"/>
            <p:cNvSpPr/>
            <p:nvPr/>
          </p:nvSpPr>
          <p:spPr>
            <a:xfrm>
              <a:off x="3896137" y="4675366"/>
              <a:ext cx="1168557" cy="33628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800" dirty="0"/>
                <a:t>Независимые эксперты</a:t>
              </a:r>
            </a:p>
          </p:txBody>
        </p:sp>
        <p:sp>
          <p:nvSpPr>
            <p:cNvPr id="15" name="Стрелка вправо 14"/>
            <p:cNvSpPr/>
            <p:nvPr/>
          </p:nvSpPr>
          <p:spPr>
            <a:xfrm rot="16200000">
              <a:off x="3983610" y="3999470"/>
              <a:ext cx="325186" cy="315955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6" name="Овал 15"/>
            <p:cNvSpPr/>
            <p:nvPr/>
          </p:nvSpPr>
          <p:spPr>
            <a:xfrm>
              <a:off x="2805379" y="4496117"/>
              <a:ext cx="1284459" cy="43146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900" dirty="0"/>
                <a:t>Работодатели</a:t>
              </a:r>
            </a:p>
          </p:txBody>
        </p:sp>
      </p:grpSp>
      <p:grpSp>
        <p:nvGrpSpPr>
          <p:cNvPr id="5" name="Группа 4"/>
          <p:cNvGrpSpPr>
            <a:grpSpLocks/>
          </p:cNvGrpSpPr>
          <p:nvPr/>
        </p:nvGrpSpPr>
        <p:grpSpPr bwMode="auto">
          <a:xfrm>
            <a:off x="477838" y="3251200"/>
            <a:ext cx="2425700" cy="906463"/>
            <a:chOff x="477166" y="3250420"/>
            <a:chExt cx="2425681" cy="907204"/>
          </a:xfrm>
        </p:grpSpPr>
        <p:sp>
          <p:nvSpPr>
            <p:cNvPr id="33" name="Прямоугольник 32"/>
            <p:cNvSpPr/>
            <p:nvPr/>
          </p:nvSpPr>
          <p:spPr>
            <a:xfrm>
              <a:off x="477166" y="3250420"/>
              <a:ext cx="1212841" cy="295516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800" dirty="0"/>
                <a:t>«</a:t>
              </a:r>
              <a:r>
                <a:rPr lang="ru-RU" sz="800" dirty="0" err="1"/>
                <a:t>Виджет</a:t>
              </a:r>
              <a:r>
                <a:rPr lang="ru-RU" sz="800" dirty="0"/>
                <a:t>» для обратной связи</a:t>
              </a:r>
            </a:p>
          </p:txBody>
        </p:sp>
        <p:sp>
          <p:nvSpPr>
            <p:cNvPr id="19" name="Овал 18"/>
            <p:cNvSpPr/>
            <p:nvPr/>
          </p:nvSpPr>
          <p:spPr>
            <a:xfrm>
              <a:off x="1129623" y="3703228"/>
              <a:ext cx="1504938" cy="45439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900" dirty="0"/>
                <a:t>Пользователи</a:t>
              </a:r>
            </a:p>
          </p:txBody>
        </p:sp>
        <p:sp>
          <p:nvSpPr>
            <p:cNvPr id="20" name="Стрелка вправо 19"/>
            <p:cNvSpPr/>
            <p:nvPr/>
          </p:nvSpPr>
          <p:spPr>
            <a:xfrm rot="19748806">
              <a:off x="2577412" y="3512572"/>
              <a:ext cx="325435" cy="31458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22" name="Группа 21"/>
          <p:cNvGrpSpPr>
            <a:grpSpLocks/>
          </p:cNvGrpSpPr>
          <p:nvPr/>
        </p:nvGrpSpPr>
        <p:grpSpPr bwMode="auto">
          <a:xfrm>
            <a:off x="1019175" y="3879850"/>
            <a:ext cx="2503488" cy="1131888"/>
            <a:chOff x="1057513" y="3879149"/>
            <a:chExt cx="2503156" cy="1132506"/>
          </a:xfrm>
        </p:grpSpPr>
        <p:sp>
          <p:nvSpPr>
            <p:cNvPr id="23" name="Овал 22"/>
            <p:cNvSpPr/>
            <p:nvPr/>
          </p:nvSpPr>
          <p:spPr>
            <a:xfrm>
              <a:off x="2049569" y="4223825"/>
              <a:ext cx="1511100" cy="43521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900" dirty="0"/>
                <a:t>ФУМО</a:t>
              </a:r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1057513" y="4468434"/>
              <a:ext cx="893644" cy="543221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800" dirty="0"/>
                <a:t>Подсистемы проведения оценки</a:t>
              </a:r>
            </a:p>
          </p:txBody>
        </p:sp>
        <p:sp>
          <p:nvSpPr>
            <p:cNvPr id="25" name="Стрелка вправо 24"/>
            <p:cNvSpPr/>
            <p:nvPr/>
          </p:nvSpPr>
          <p:spPr>
            <a:xfrm rot="18127232">
              <a:off x="3218498" y="3884815"/>
              <a:ext cx="325616" cy="314283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</p:spTree>
  </p:cSld>
  <p:clrMapOvr>
    <a:masterClrMapping/>
  </p:clrMapOvr>
  <p:transition spd="slow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/>
          <p:cNvGraphicFramePr>
            <a:graphicFrameLocks noGrp="1"/>
          </p:cNvGraphicFramePr>
          <p:nvPr>
            <p:ph idx="1"/>
          </p:nvPr>
        </p:nvGraphicFramePr>
        <p:xfrm>
          <a:off x="2922422" y="1958613"/>
          <a:ext cx="3544215" cy="18287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5842" name="Заголовок 3"/>
          <p:cNvSpPr>
            <a:spLocks noGrp="1"/>
          </p:cNvSpPr>
          <p:nvPr>
            <p:ph type="title"/>
          </p:nvPr>
        </p:nvSpPr>
        <p:spPr>
          <a:xfrm>
            <a:off x="703263" y="-188913"/>
            <a:ext cx="7696200" cy="857251"/>
          </a:xfrm>
        </p:spPr>
        <p:txBody>
          <a:bodyPr/>
          <a:lstStyle/>
          <a:p>
            <a:pPr eaLnBrk="1" hangingPunct="1"/>
            <a:r>
              <a:rPr lang="ru-RU" smtClean="0">
                <a:solidFill>
                  <a:srgbClr val="C00000"/>
                </a:solidFill>
              </a:rPr>
              <a:t>Модель системы оценки качества</a:t>
            </a:r>
          </a:p>
        </p:txBody>
      </p:sp>
      <p:grpSp>
        <p:nvGrpSpPr>
          <p:cNvPr id="35843" name="Группа 4"/>
          <p:cNvGrpSpPr>
            <a:grpSpLocks/>
          </p:cNvGrpSpPr>
          <p:nvPr/>
        </p:nvGrpSpPr>
        <p:grpSpPr bwMode="auto">
          <a:xfrm>
            <a:off x="477838" y="3251200"/>
            <a:ext cx="2425700" cy="906463"/>
            <a:chOff x="477166" y="3250420"/>
            <a:chExt cx="2425681" cy="907204"/>
          </a:xfrm>
        </p:grpSpPr>
        <p:sp>
          <p:nvSpPr>
            <p:cNvPr id="33" name="Прямоугольник 32"/>
            <p:cNvSpPr/>
            <p:nvPr/>
          </p:nvSpPr>
          <p:spPr>
            <a:xfrm>
              <a:off x="477166" y="3250420"/>
              <a:ext cx="1212841" cy="295516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800" dirty="0"/>
                <a:t>«</a:t>
              </a:r>
              <a:r>
                <a:rPr lang="ru-RU" sz="800" dirty="0" err="1"/>
                <a:t>Виджет</a:t>
              </a:r>
              <a:r>
                <a:rPr lang="ru-RU" sz="800" dirty="0"/>
                <a:t>» для обратной связи</a:t>
              </a:r>
            </a:p>
          </p:txBody>
        </p:sp>
        <p:sp>
          <p:nvSpPr>
            <p:cNvPr id="19" name="Овал 18"/>
            <p:cNvSpPr/>
            <p:nvPr/>
          </p:nvSpPr>
          <p:spPr>
            <a:xfrm>
              <a:off x="1129623" y="3703228"/>
              <a:ext cx="1504938" cy="45439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900" dirty="0"/>
                <a:t>Пользователи</a:t>
              </a:r>
            </a:p>
          </p:txBody>
        </p:sp>
        <p:sp>
          <p:nvSpPr>
            <p:cNvPr id="20" name="Стрелка вправо 19"/>
            <p:cNvSpPr/>
            <p:nvPr/>
          </p:nvSpPr>
          <p:spPr>
            <a:xfrm rot="19748806">
              <a:off x="2577412" y="3512572"/>
              <a:ext cx="325435" cy="31458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21" name="Группа 20"/>
          <p:cNvGrpSpPr>
            <a:grpSpLocks/>
          </p:cNvGrpSpPr>
          <p:nvPr/>
        </p:nvGrpSpPr>
        <p:grpSpPr bwMode="auto">
          <a:xfrm>
            <a:off x="142875" y="774700"/>
            <a:ext cx="3705225" cy="1152525"/>
            <a:chOff x="142813" y="774353"/>
            <a:chExt cx="3704982" cy="1152458"/>
          </a:xfrm>
        </p:grpSpPr>
        <p:sp>
          <p:nvSpPr>
            <p:cNvPr id="26" name="Овал 25"/>
            <p:cNvSpPr/>
            <p:nvPr/>
          </p:nvSpPr>
          <p:spPr>
            <a:xfrm>
              <a:off x="1763545" y="774353"/>
              <a:ext cx="2084250" cy="79529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900" dirty="0"/>
                <a:t>Независимая оценка соответствия ОК лучшим практикам (добровольная аккредитация ОК)</a:t>
              </a:r>
            </a:p>
          </p:txBody>
        </p:sp>
        <p:sp>
          <p:nvSpPr>
            <p:cNvPr id="27" name="Стрелка вправо 26"/>
            <p:cNvSpPr/>
            <p:nvPr/>
          </p:nvSpPr>
          <p:spPr>
            <a:xfrm rot="3147846">
              <a:off x="3335859" y="1606950"/>
              <a:ext cx="325418" cy="314304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8" name="Прямоугольник 27"/>
            <p:cNvSpPr/>
            <p:nvPr/>
          </p:nvSpPr>
          <p:spPr>
            <a:xfrm>
              <a:off x="142813" y="831500"/>
              <a:ext cx="1547711" cy="593690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800" dirty="0"/>
                <a:t>Требования и «стандарты», разработанные независимыми организациями</a:t>
              </a:r>
            </a:p>
          </p:txBody>
        </p:sp>
      </p:grpSp>
      <p:grpSp>
        <p:nvGrpSpPr>
          <p:cNvPr id="35845" name="Группа 28"/>
          <p:cNvGrpSpPr>
            <a:grpSpLocks/>
          </p:cNvGrpSpPr>
          <p:nvPr/>
        </p:nvGrpSpPr>
        <p:grpSpPr bwMode="auto">
          <a:xfrm>
            <a:off x="2805113" y="3994150"/>
            <a:ext cx="2259012" cy="1017588"/>
            <a:chOff x="2805379" y="3994855"/>
            <a:chExt cx="2259315" cy="1016800"/>
          </a:xfrm>
        </p:grpSpPr>
        <p:sp>
          <p:nvSpPr>
            <p:cNvPr id="30" name="Овал 29"/>
            <p:cNvSpPr/>
            <p:nvPr/>
          </p:nvSpPr>
          <p:spPr>
            <a:xfrm>
              <a:off x="3896137" y="4675366"/>
              <a:ext cx="1168557" cy="33628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800" dirty="0"/>
                <a:t>Независимые эксперты</a:t>
              </a:r>
            </a:p>
          </p:txBody>
        </p:sp>
        <p:sp>
          <p:nvSpPr>
            <p:cNvPr id="31" name="Стрелка вправо 30"/>
            <p:cNvSpPr/>
            <p:nvPr/>
          </p:nvSpPr>
          <p:spPr>
            <a:xfrm rot="16200000">
              <a:off x="3983610" y="3999470"/>
              <a:ext cx="325186" cy="315955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2" name="Овал 31"/>
            <p:cNvSpPr/>
            <p:nvPr/>
          </p:nvSpPr>
          <p:spPr>
            <a:xfrm>
              <a:off x="2805379" y="4496117"/>
              <a:ext cx="1284459" cy="43146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900" dirty="0"/>
                <a:t>Работодатели</a:t>
              </a:r>
            </a:p>
          </p:txBody>
        </p:sp>
      </p:grpSp>
      <p:grpSp>
        <p:nvGrpSpPr>
          <p:cNvPr id="35846" name="Группа 33"/>
          <p:cNvGrpSpPr>
            <a:grpSpLocks/>
          </p:cNvGrpSpPr>
          <p:nvPr/>
        </p:nvGrpSpPr>
        <p:grpSpPr bwMode="auto">
          <a:xfrm>
            <a:off x="1019175" y="3879850"/>
            <a:ext cx="2503488" cy="1131888"/>
            <a:chOff x="1057513" y="3879149"/>
            <a:chExt cx="2503156" cy="1132506"/>
          </a:xfrm>
        </p:grpSpPr>
        <p:sp>
          <p:nvSpPr>
            <p:cNvPr id="35" name="Овал 34"/>
            <p:cNvSpPr/>
            <p:nvPr/>
          </p:nvSpPr>
          <p:spPr>
            <a:xfrm>
              <a:off x="2049569" y="4223825"/>
              <a:ext cx="1511100" cy="43521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900" dirty="0"/>
                <a:t>ФУМО</a:t>
              </a:r>
            </a:p>
          </p:txBody>
        </p:sp>
        <p:sp>
          <p:nvSpPr>
            <p:cNvPr id="36" name="Прямоугольник 35"/>
            <p:cNvSpPr/>
            <p:nvPr/>
          </p:nvSpPr>
          <p:spPr>
            <a:xfrm>
              <a:off x="1057513" y="4468434"/>
              <a:ext cx="893644" cy="543221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800" dirty="0"/>
                <a:t>Подсистемы проведения оценки</a:t>
              </a:r>
            </a:p>
          </p:txBody>
        </p:sp>
        <p:sp>
          <p:nvSpPr>
            <p:cNvPr id="37" name="Стрелка вправо 36"/>
            <p:cNvSpPr/>
            <p:nvPr/>
          </p:nvSpPr>
          <p:spPr>
            <a:xfrm rot="18127232">
              <a:off x="3218498" y="3884815"/>
              <a:ext cx="325616" cy="314283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</p:spTree>
  </p:cSld>
  <p:clrMapOvr>
    <a:masterClrMapping/>
  </p:clrMapOvr>
  <p:transition spd="slow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/>
          <p:cNvGraphicFramePr>
            <a:graphicFrameLocks noGrp="1"/>
          </p:cNvGraphicFramePr>
          <p:nvPr>
            <p:ph idx="1"/>
          </p:nvPr>
        </p:nvGraphicFramePr>
        <p:xfrm>
          <a:off x="2922422" y="1958613"/>
          <a:ext cx="3544215" cy="18287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6866" name="Заголовок 3"/>
          <p:cNvSpPr>
            <a:spLocks noGrp="1"/>
          </p:cNvSpPr>
          <p:nvPr>
            <p:ph type="title"/>
          </p:nvPr>
        </p:nvSpPr>
        <p:spPr>
          <a:xfrm>
            <a:off x="703263" y="-188913"/>
            <a:ext cx="7696200" cy="857251"/>
          </a:xfrm>
        </p:spPr>
        <p:txBody>
          <a:bodyPr/>
          <a:lstStyle/>
          <a:p>
            <a:pPr eaLnBrk="1" hangingPunct="1"/>
            <a:r>
              <a:rPr lang="ru-RU" smtClean="0">
                <a:solidFill>
                  <a:srgbClr val="C00000"/>
                </a:solidFill>
              </a:rPr>
              <a:t>Модель системы оценки качества</a:t>
            </a:r>
          </a:p>
        </p:txBody>
      </p:sp>
      <p:grpSp>
        <p:nvGrpSpPr>
          <p:cNvPr id="36867" name="Группа 4"/>
          <p:cNvGrpSpPr>
            <a:grpSpLocks/>
          </p:cNvGrpSpPr>
          <p:nvPr/>
        </p:nvGrpSpPr>
        <p:grpSpPr bwMode="auto">
          <a:xfrm>
            <a:off x="477838" y="3251200"/>
            <a:ext cx="2425700" cy="906463"/>
            <a:chOff x="477166" y="3250420"/>
            <a:chExt cx="2425681" cy="907204"/>
          </a:xfrm>
        </p:grpSpPr>
        <p:sp>
          <p:nvSpPr>
            <p:cNvPr id="33" name="Прямоугольник 32"/>
            <p:cNvSpPr/>
            <p:nvPr/>
          </p:nvSpPr>
          <p:spPr>
            <a:xfrm>
              <a:off x="477166" y="3250420"/>
              <a:ext cx="1212841" cy="295516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800" dirty="0"/>
                <a:t>«</a:t>
              </a:r>
              <a:r>
                <a:rPr lang="ru-RU" sz="800" dirty="0" err="1"/>
                <a:t>Виджет</a:t>
              </a:r>
              <a:r>
                <a:rPr lang="ru-RU" sz="800" dirty="0"/>
                <a:t>» для обратной связи</a:t>
              </a:r>
            </a:p>
          </p:txBody>
        </p:sp>
        <p:sp>
          <p:nvSpPr>
            <p:cNvPr id="19" name="Овал 18"/>
            <p:cNvSpPr/>
            <p:nvPr/>
          </p:nvSpPr>
          <p:spPr>
            <a:xfrm>
              <a:off x="1129623" y="3703228"/>
              <a:ext cx="1504938" cy="45439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900" dirty="0"/>
                <a:t>Пользователи</a:t>
              </a:r>
            </a:p>
          </p:txBody>
        </p:sp>
        <p:sp>
          <p:nvSpPr>
            <p:cNvPr id="20" name="Стрелка вправо 19"/>
            <p:cNvSpPr/>
            <p:nvPr/>
          </p:nvSpPr>
          <p:spPr>
            <a:xfrm rot="19748806">
              <a:off x="2577412" y="3512572"/>
              <a:ext cx="325435" cy="31458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36868" name="Группа 20"/>
          <p:cNvGrpSpPr>
            <a:grpSpLocks/>
          </p:cNvGrpSpPr>
          <p:nvPr/>
        </p:nvGrpSpPr>
        <p:grpSpPr bwMode="auto">
          <a:xfrm>
            <a:off x="142875" y="774700"/>
            <a:ext cx="3705225" cy="1152525"/>
            <a:chOff x="142813" y="774353"/>
            <a:chExt cx="3704982" cy="1152458"/>
          </a:xfrm>
        </p:grpSpPr>
        <p:sp>
          <p:nvSpPr>
            <p:cNvPr id="26" name="Овал 25"/>
            <p:cNvSpPr/>
            <p:nvPr/>
          </p:nvSpPr>
          <p:spPr>
            <a:xfrm>
              <a:off x="1763545" y="774353"/>
              <a:ext cx="2084250" cy="79529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900" dirty="0"/>
                <a:t>Независимая оценка соответствия ОК лучшим практикам (добровольная аккредитация ОК)</a:t>
              </a:r>
            </a:p>
          </p:txBody>
        </p:sp>
        <p:sp>
          <p:nvSpPr>
            <p:cNvPr id="27" name="Стрелка вправо 26"/>
            <p:cNvSpPr/>
            <p:nvPr/>
          </p:nvSpPr>
          <p:spPr>
            <a:xfrm rot="3147846">
              <a:off x="3335859" y="1606950"/>
              <a:ext cx="325418" cy="314304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8" name="Прямоугольник 27"/>
            <p:cNvSpPr/>
            <p:nvPr/>
          </p:nvSpPr>
          <p:spPr>
            <a:xfrm>
              <a:off x="142813" y="831500"/>
              <a:ext cx="1547711" cy="593690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800" dirty="0"/>
                <a:t>Требования и «стандарты», разработанные независимыми организациями</a:t>
              </a:r>
            </a:p>
          </p:txBody>
        </p:sp>
      </p:grpSp>
      <p:grpSp>
        <p:nvGrpSpPr>
          <p:cNvPr id="29" name="Группа 28"/>
          <p:cNvGrpSpPr>
            <a:grpSpLocks/>
          </p:cNvGrpSpPr>
          <p:nvPr/>
        </p:nvGrpSpPr>
        <p:grpSpPr bwMode="auto">
          <a:xfrm>
            <a:off x="5173663" y="3856038"/>
            <a:ext cx="2586037" cy="1127125"/>
            <a:chOff x="5173302" y="3855615"/>
            <a:chExt cx="2586670" cy="1127317"/>
          </a:xfrm>
        </p:grpSpPr>
        <p:pic>
          <p:nvPicPr>
            <p:cNvPr id="36894" name="Изображение 74" descr="Изображение 74"/>
            <p:cNvPicPr>
              <a:picLocks noChangeAspect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6023012" y="4190903"/>
              <a:ext cx="778642" cy="488077"/>
            </a:xfrm>
            <a:prstGeom prst="rect">
              <a:avLst/>
            </a:prstGeom>
            <a:noFill/>
            <a:ln w="12700">
              <a:noFill/>
              <a:miter lim="400000"/>
              <a:headEnd/>
              <a:tailEnd/>
            </a:ln>
          </p:spPr>
        </p:pic>
        <p:sp>
          <p:nvSpPr>
            <p:cNvPr id="31" name="Стрелка вправо 30"/>
            <p:cNvSpPr/>
            <p:nvPr/>
          </p:nvSpPr>
          <p:spPr>
            <a:xfrm rot="13259109">
              <a:off x="5703657" y="3855615"/>
              <a:ext cx="325517" cy="314379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6896" name="TextBox 31"/>
            <p:cNvSpPr txBox="1">
              <a:spLocks noChangeArrowheads="1"/>
            </p:cNvSpPr>
            <p:nvPr/>
          </p:nvSpPr>
          <p:spPr bwMode="auto">
            <a:xfrm>
              <a:off x="5173302" y="4675155"/>
              <a:ext cx="2586670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>
                  <a:latin typeface="Calibri" pitchFamily="34" charset="0"/>
                </a:rPr>
                <a:t>Образовательные организации</a:t>
              </a:r>
            </a:p>
          </p:txBody>
        </p:sp>
      </p:grpSp>
      <p:grpSp>
        <p:nvGrpSpPr>
          <p:cNvPr id="34" name="Группа 33"/>
          <p:cNvGrpSpPr>
            <a:grpSpLocks/>
          </p:cNvGrpSpPr>
          <p:nvPr/>
        </p:nvGrpSpPr>
        <p:grpSpPr bwMode="auto">
          <a:xfrm>
            <a:off x="6523038" y="2222500"/>
            <a:ext cx="2728912" cy="2244725"/>
            <a:chOff x="6522468" y="2221960"/>
            <a:chExt cx="2728991" cy="2244780"/>
          </a:xfrm>
        </p:grpSpPr>
        <p:pic>
          <p:nvPicPr>
            <p:cNvPr id="36890" name="pasted-image.pdf" descr="pasted-image.pdf"/>
            <p:cNvPicPr>
              <a:picLocks noChangeAspect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7834099" y="2505278"/>
              <a:ext cx="767813" cy="453356"/>
            </a:xfrm>
            <a:prstGeom prst="rect">
              <a:avLst/>
            </a:prstGeom>
            <a:noFill/>
            <a:ln w="12700">
              <a:noFill/>
              <a:miter lim="400000"/>
              <a:headEnd/>
              <a:tailEnd/>
            </a:ln>
          </p:spPr>
        </p:pic>
        <p:sp>
          <p:nvSpPr>
            <p:cNvPr id="36891" name="TextBox 35"/>
            <p:cNvSpPr txBox="1">
              <a:spLocks noChangeArrowheads="1"/>
            </p:cNvSpPr>
            <p:nvPr/>
          </p:nvSpPr>
          <p:spPr bwMode="auto">
            <a:xfrm>
              <a:off x="7637557" y="2958634"/>
              <a:ext cx="1160895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>
                  <a:latin typeface="Calibri" pitchFamily="34" charset="0"/>
                </a:rPr>
                <a:t>Онлайн-курс</a:t>
              </a:r>
            </a:p>
          </p:txBody>
        </p:sp>
        <p:sp>
          <p:nvSpPr>
            <p:cNvPr id="36892" name="Прямоугольник 36"/>
            <p:cNvSpPr>
              <a:spLocks noChangeArrowheads="1"/>
            </p:cNvSpPr>
            <p:nvPr/>
          </p:nvSpPr>
          <p:spPr bwMode="auto">
            <a:xfrm>
              <a:off x="7184554" y="3266411"/>
              <a:ext cx="2066905" cy="12003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171450" indent="-171450">
                <a:buFont typeface="Arial" charset="0"/>
                <a:buChar char="•"/>
              </a:pPr>
              <a:r>
                <a:rPr lang="ru-RU" sz="800">
                  <a:solidFill>
                    <a:srgbClr val="000000"/>
                  </a:solidFill>
                </a:rPr>
                <a:t>внедрение новых технологий</a:t>
              </a:r>
            </a:p>
            <a:p>
              <a:pPr marL="171450" indent="-171450">
                <a:buFont typeface="Arial" charset="0"/>
                <a:buChar char="•"/>
              </a:pPr>
              <a:r>
                <a:rPr lang="ru-RU" sz="800">
                  <a:solidFill>
                    <a:srgbClr val="000000"/>
                  </a:solidFill>
                </a:rPr>
                <a:t>улучшение системы оценки, повышение универсализации,</a:t>
              </a:r>
            </a:p>
            <a:p>
              <a:pPr marL="171450" indent="-171450">
                <a:buFont typeface="Arial" charset="0"/>
                <a:buChar char="•"/>
              </a:pPr>
              <a:r>
                <a:rPr lang="ru-RU" sz="800">
                  <a:solidFill>
                    <a:srgbClr val="000000"/>
                  </a:solidFill>
                </a:rPr>
                <a:t>появление вариативности,</a:t>
              </a:r>
            </a:p>
            <a:p>
              <a:pPr marL="171450" indent="-171450">
                <a:buFont typeface="Arial" charset="0"/>
                <a:buChar char="•"/>
              </a:pPr>
              <a:r>
                <a:rPr lang="ru-RU" sz="800">
                  <a:solidFill>
                    <a:srgbClr val="000000"/>
                  </a:solidFill>
                </a:rPr>
                <a:t>развитие персонализации, исправление ошибок,</a:t>
              </a:r>
            </a:p>
            <a:p>
              <a:pPr marL="171450" indent="-171450">
                <a:buFont typeface="Arial" charset="0"/>
                <a:buChar char="•"/>
              </a:pPr>
              <a:r>
                <a:rPr lang="ru-RU" sz="800">
                  <a:solidFill>
                    <a:srgbClr val="000000"/>
                  </a:solidFill>
                </a:rPr>
                <a:t>повышение качества форматов представления информации,</a:t>
              </a:r>
            </a:p>
            <a:p>
              <a:pPr marL="171450" indent="-171450">
                <a:buFont typeface="Arial" charset="0"/>
                <a:buChar char="•"/>
              </a:pPr>
              <a:r>
                <a:rPr lang="ru-RU" sz="800">
                  <a:solidFill>
                    <a:srgbClr val="000000"/>
                  </a:solidFill>
                </a:rPr>
                <a:t>обновление содержания</a:t>
              </a:r>
              <a:endParaRPr lang="ru-RU" sz="800">
                <a:latin typeface="Calibri" pitchFamily="34" charset="0"/>
              </a:endParaRPr>
            </a:p>
          </p:txBody>
        </p:sp>
        <p:sp>
          <p:nvSpPr>
            <p:cNvPr id="38" name="Стрелка вправо 37"/>
            <p:cNvSpPr/>
            <p:nvPr/>
          </p:nvSpPr>
          <p:spPr>
            <a:xfrm>
              <a:off x="6522468" y="2221960"/>
              <a:ext cx="1166846" cy="1138266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800" dirty="0"/>
                <a:t>Мотивация на повышение качества</a:t>
              </a:r>
            </a:p>
          </p:txBody>
        </p:sp>
      </p:grpSp>
      <p:grpSp>
        <p:nvGrpSpPr>
          <p:cNvPr id="39" name="Группа 38"/>
          <p:cNvGrpSpPr>
            <a:grpSpLocks/>
          </p:cNvGrpSpPr>
          <p:nvPr/>
        </p:nvGrpSpPr>
        <p:grpSpPr bwMode="auto">
          <a:xfrm>
            <a:off x="4087813" y="466725"/>
            <a:ext cx="4895850" cy="1670050"/>
            <a:chOff x="4087984" y="466215"/>
            <a:chExt cx="4895501" cy="1670167"/>
          </a:xfrm>
        </p:grpSpPr>
        <p:sp>
          <p:nvSpPr>
            <p:cNvPr id="40" name="Овал 39"/>
            <p:cNvSpPr/>
            <p:nvPr/>
          </p:nvSpPr>
          <p:spPr>
            <a:xfrm>
              <a:off x="5359480" y="669429"/>
              <a:ext cx="2231866" cy="91922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900" dirty="0"/>
                <a:t>Автоматизированная оценка ОК на основе анализа больших данных о поведении пользователей и достижении ими образовательных целей</a:t>
              </a:r>
            </a:p>
          </p:txBody>
        </p:sp>
        <p:sp>
          <p:nvSpPr>
            <p:cNvPr id="41" name="Стрелка вправо 40"/>
            <p:cNvSpPr/>
            <p:nvPr/>
          </p:nvSpPr>
          <p:spPr>
            <a:xfrm rot="8211033">
              <a:off x="5634099" y="1606120"/>
              <a:ext cx="325414" cy="314347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2" name="Прямоугольник 41"/>
            <p:cNvSpPr/>
            <p:nvPr/>
          </p:nvSpPr>
          <p:spPr>
            <a:xfrm>
              <a:off x="7770721" y="466215"/>
              <a:ext cx="1212764" cy="704899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800" dirty="0"/>
                <a:t>Источники данных об успехах пользователей (трудоустройство, победы в олимпиадах и пр.</a:t>
              </a:r>
            </a:p>
          </p:txBody>
        </p:sp>
        <p:sp>
          <p:nvSpPr>
            <p:cNvPr id="43" name="Прямоугольник 42"/>
            <p:cNvSpPr/>
            <p:nvPr/>
          </p:nvSpPr>
          <p:spPr>
            <a:xfrm>
              <a:off x="7759609" y="1256845"/>
              <a:ext cx="1212764" cy="506448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800" dirty="0"/>
                <a:t>Отзывы пользователей, содержащие е сведения об их успехах</a:t>
              </a:r>
            </a:p>
          </p:txBody>
        </p:sp>
        <p:sp>
          <p:nvSpPr>
            <p:cNvPr id="44" name="Прямоугольник 43"/>
            <p:cNvSpPr/>
            <p:nvPr/>
          </p:nvSpPr>
          <p:spPr>
            <a:xfrm>
              <a:off x="7759609" y="1841086"/>
              <a:ext cx="1212764" cy="295296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800" dirty="0"/>
                <a:t>Успешность освоения  «цепочек» ОК</a:t>
              </a:r>
            </a:p>
          </p:txBody>
        </p:sp>
        <p:sp>
          <p:nvSpPr>
            <p:cNvPr id="45" name="Прямоугольник 44"/>
            <p:cNvSpPr/>
            <p:nvPr/>
          </p:nvSpPr>
          <p:spPr>
            <a:xfrm>
              <a:off x="4087984" y="624976"/>
              <a:ext cx="1212764" cy="752528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800" dirty="0"/>
                <a:t>Данные учебной аналитики, рекомендации по улучшению курса</a:t>
              </a:r>
            </a:p>
          </p:txBody>
        </p:sp>
      </p:grpSp>
      <p:grpSp>
        <p:nvGrpSpPr>
          <p:cNvPr id="46" name="Группа 45"/>
          <p:cNvGrpSpPr>
            <a:grpSpLocks/>
          </p:cNvGrpSpPr>
          <p:nvPr/>
        </p:nvGrpSpPr>
        <p:grpSpPr bwMode="auto">
          <a:xfrm>
            <a:off x="55563" y="2068513"/>
            <a:ext cx="2854325" cy="1295400"/>
            <a:chOff x="55832" y="2068570"/>
            <a:chExt cx="2854036" cy="1294790"/>
          </a:xfrm>
        </p:grpSpPr>
        <p:sp>
          <p:nvSpPr>
            <p:cNvPr id="36881" name="TextBox 46"/>
            <p:cNvSpPr txBox="1">
              <a:spLocks noChangeArrowheads="1"/>
            </p:cNvSpPr>
            <p:nvPr/>
          </p:nvSpPr>
          <p:spPr bwMode="auto">
            <a:xfrm>
              <a:off x="55832" y="2942643"/>
              <a:ext cx="1160895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>
                  <a:latin typeface="Calibri" pitchFamily="34" charset="0"/>
                </a:rPr>
                <a:t>Онлайн-курс</a:t>
              </a:r>
            </a:p>
          </p:txBody>
        </p:sp>
        <p:pic>
          <p:nvPicPr>
            <p:cNvPr id="36882" name="pasted-image.pdf" descr="pasted-image.pdf"/>
            <p:cNvPicPr>
              <a:picLocks noChangeAspect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252374" y="2489287"/>
              <a:ext cx="767813" cy="453356"/>
            </a:xfrm>
            <a:prstGeom prst="rect">
              <a:avLst/>
            </a:prstGeom>
            <a:noFill/>
            <a:ln w="12700">
              <a:noFill/>
              <a:miter lim="400000"/>
              <a:headEnd/>
              <a:tailEnd/>
            </a:ln>
          </p:spPr>
        </p:pic>
        <p:sp>
          <p:nvSpPr>
            <p:cNvPr id="49" name="Стрелка вправо 48"/>
            <p:cNvSpPr/>
            <p:nvPr/>
          </p:nvSpPr>
          <p:spPr>
            <a:xfrm>
              <a:off x="1176494" y="2068570"/>
              <a:ext cx="1733374" cy="129479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800" dirty="0"/>
                <a:t>Обязательная оценка: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800" dirty="0"/>
                <a:t>- Полнота, корректность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800" dirty="0"/>
                <a:t>- работоспособность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800" dirty="0"/>
                <a:t>Фильтр:</a:t>
              </a:r>
              <a:br>
                <a:rPr lang="ru-RU" sz="800" dirty="0"/>
              </a:br>
              <a:r>
                <a:rPr lang="ru-RU" sz="800" dirty="0"/>
                <a:t>- тип объектов</a:t>
              </a:r>
            </a:p>
          </p:txBody>
        </p:sp>
      </p:grpSp>
      <p:grpSp>
        <p:nvGrpSpPr>
          <p:cNvPr id="36873" name="Группа 49"/>
          <p:cNvGrpSpPr>
            <a:grpSpLocks/>
          </p:cNvGrpSpPr>
          <p:nvPr/>
        </p:nvGrpSpPr>
        <p:grpSpPr bwMode="auto">
          <a:xfrm>
            <a:off x="2805113" y="3994150"/>
            <a:ext cx="2259012" cy="1017588"/>
            <a:chOff x="2805379" y="3994855"/>
            <a:chExt cx="2259315" cy="1016800"/>
          </a:xfrm>
        </p:grpSpPr>
        <p:sp>
          <p:nvSpPr>
            <p:cNvPr id="51" name="Овал 50"/>
            <p:cNvSpPr/>
            <p:nvPr/>
          </p:nvSpPr>
          <p:spPr>
            <a:xfrm>
              <a:off x="3896137" y="4675366"/>
              <a:ext cx="1168557" cy="33628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800" dirty="0"/>
                <a:t>Независимые эксперты</a:t>
              </a:r>
            </a:p>
          </p:txBody>
        </p:sp>
        <p:sp>
          <p:nvSpPr>
            <p:cNvPr id="52" name="Стрелка вправо 51"/>
            <p:cNvSpPr/>
            <p:nvPr/>
          </p:nvSpPr>
          <p:spPr>
            <a:xfrm rot="16200000">
              <a:off x="3983610" y="3999470"/>
              <a:ext cx="325186" cy="315955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3" name="Овал 52"/>
            <p:cNvSpPr/>
            <p:nvPr/>
          </p:nvSpPr>
          <p:spPr>
            <a:xfrm>
              <a:off x="2805379" y="4496117"/>
              <a:ext cx="1284459" cy="43146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900" dirty="0"/>
                <a:t>Работодатели</a:t>
              </a:r>
            </a:p>
          </p:txBody>
        </p:sp>
      </p:grpSp>
      <p:grpSp>
        <p:nvGrpSpPr>
          <p:cNvPr id="36874" name="Группа 53"/>
          <p:cNvGrpSpPr>
            <a:grpSpLocks/>
          </p:cNvGrpSpPr>
          <p:nvPr/>
        </p:nvGrpSpPr>
        <p:grpSpPr bwMode="auto">
          <a:xfrm>
            <a:off x="1019175" y="3879850"/>
            <a:ext cx="2503488" cy="1131888"/>
            <a:chOff x="1057513" y="3879149"/>
            <a:chExt cx="2503156" cy="1132506"/>
          </a:xfrm>
        </p:grpSpPr>
        <p:sp>
          <p:nvSpPr>
            <p:cNvPr id="55" name="Овал 54"/>
            <p:cNvSpPr/>
            <p:nvPr/>
          </p:nvSpPr>
          <p:spPr>
            <a:xfrm>
              <a:off x="2049569" y="4223825"/>
              <a:ext cx="1511100" cy="43521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900" dirty="0"/>
                <a:t>ФУМО</a:t>
              </a:r>
            </a:p>
          </p:txBody>
        </p:sp>
        <p:sp>
          <p:nvSpPr>
            <p:cNvPr id="56" name="Прямоугольник 55"/>
            <p:cNvSpPr/>
            <p:nvPr/>
          </p:nvSpPr>
          <p:spPr>
            <a:xfrm>
              <a:off x="1057513" y="4468434"/>
              <a:ext cx="893644" cy="543221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800" dirty="0"/>
                <a:t>Подсистемы проведения оценки</a:t>
              </a:r>
            </a:p>
          </p:txBody>
        </p:sp>
        <p:sp>
          <p:nvSpPr>
            <p:cNvPr id="57" name="Стрелка вправо 56"/>
            <p:cNvSpPr/>
            <p:nvPr/>
          </p:nvSpPr>
          <p:spPr>
            <a:xfrm rot="18127232">
              <a:off x="3218498" y="3884815"/>
              <a:ext cx="325616" cy="314283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</p:spTree>
  </p:cSld>
  <p:clrMapOvr>
    <a:masterClrMapping/>
  </p:clrMapOvr>
  <p:transition spd="slow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Заголовок 3"/>
          <p:cNvSpPr>
            <a:spLocks noGrp="1"/>
          </p:cNvSpPr>
          <p:nvPr>
            <p:ph type="title"/>
          </p:nvPr>
        </p:nvSpPr>
        <p:spPr>
          <a:xfrm>
            <a:off x="703263" y="-188913"/>
            <a:ext cx="7696200" cy="857251"/>
          </a:xfrm>
        </p:spPr>
        <p:txBody>
          <a:bodyPr/>
          <a:lstStyle/>
          <a:p>
            <a:pPr eaLnBrk="1" hangingPunct="1"/>
            <a:r>
              <a:rPr lang="ru-RU" smtClean="0">
                <a:solidFill>
                  <a:srgbClr val="C00000"/>
                </a:solidFill>
              </a:rPr>
              <a:t>Модель системы оценки качества</a:t>
            </a:r>
          </a:p>
        </p:txBody>
      </p:sp>
      <p:sp>
        <p:nvSpPr>
          <p:cNvPr id="53" name="Прямоугольник 52"/>
          <p:cNvSpPr/>
          <p:nvPr/>
        </p:nvSpPr>
        <p:spPr>
          <a:xfrm>
            <a:off x="6440488" y="996950"/>
            <a:ext cx="2339975" cy="265747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800" dirty="0"/>
          </a:p>
        </p:txBody>
      </p:sp>
      <p:sp>
        <p:nvSpPr>
          <p:cNvPr id="54" name="Прямоугольник 53"/>
          <p:cNvSpPr/>
          <p:nvPr/>
        </p:nvSpPr>
        <p:spPr>
          <a:xfrm>
            <a:off x="315913" y="981075"/>
            <a:ext cx="2338387" cy="263366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800" dirty="0"/>
          </a:p>
        </p:txBody>
      </p:sp>
      <p:sp>
        <p:nvSpPr>
          <p:cNvPr id="55" name="Прямоугольник 54"/>
          <p:cNvSpPr/>
          <p:nvPr/>
        </p:nvSpPr>
        <p:spPr>
          <a:xfrm>
            <a:off x="4041775" y="993775"/>
            <a:ext cx="2339975" cy="266065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800" dirty="0"/>
          </a:p>
        </p:txBody>
      </p:sp>
      <p:sp>
        <p:nvSpPr>
          <p:cNvPr id="56" name="Прямоугольник 55"/>
          <p:cNvSpPr/>
          <p:nvPr/>
        </p:nvSpPr>
        <p:spPr>
          <a:xfrm>
            <a:off x="415925" y="1552575"/>
            <a:ext cx="2143125" cy="404813"/>
          </a:xfrm>
          <a:prstGeom prst="rect">
            <a:avLst/>
          </a:prstGeom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dirty="0"/>
              <a:t>Экспертиза паспорта (описания) онлайн-курса</a:t>
            </a:r>
          </a:p>
        </p:txBody>
      </p:sp>
      <p:sp>
        <p:nvSpPr>
          <p:cNvPr id="57" name="Прямоугольник 56"/>
          <p:cNvSpPr/>
          <p:nvPr/>
        </p:nvSpPr>
        <p:spPr>
          <a:xfrm>
            <a:off x="415925" y="2617788"/>
            <a:ext cx="2132013" cy="395287"/>
          </a:xfrm>
          <a:prstGeom prst="rect">
            <a:avLst/>
          </a:prstGeom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dirty="0"/>
              <a:t>Проверка работоспособности компонентов ОК</a:t>
            </a:r>
          </a:p>
        </p:txBody>
      </p:sp>
      <p:sp>
        <p:nvSpPr>
          <p:cNvPr id="60" name="Прямоугольник 59"/>
          <p:cNvSpPr/>
          <p:nvPr/>
        </p:nvSpPr>
        <p:spPr>
          <a:xfrm>
            <a:off x="4143375" y="2289175"/>
            <a:ext cx="2138363" cy="404813"/>
          </a:xfrm>
          <a:prstGeom prst="rect">
            <a:avLst/>
          </a:prstGeom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" dirty="0"/>
              <a:t>Экспертиза ОК со стороны работодателей или бизнес-сообществ</a:t>
            </a:r>
          </a:p>
        </p:txBody>
      </p:sp>
      <p:sp>
        <p:nvSpPr>
          <p:cNvPr id="61" name="Прямоугольник 60"/>
          <p:cNvSpPr/>
          <p:nvPr/>
        </p:nvSpPr>
        <p:spPr>
          <a:xfrm>
            <a:off x="6545263" y="2454275"/>
            <a:ext cx="2136775" cy="565150"/>
          </a:xfrm>
          <a:prstGeom prst="rect">
            <a:avLst/>
          </a:prstGeom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dirty="0"/>
              <a:t>Оценка ОК на основе поведения пользователей (статистическая обработка «больших данных»)</a:t>
            </a:r>
          </a:p>
        </p:txBody>
      </p:sp>
      <p:sp>
        <p:nvSpPr>
          <p:cNvPr id="62" name="Прямоугольник 61"/>
          <p:cNvSpPr/>
          <p:nvPr/>
        </p:nvSpPr>
        <p:spPr>
          <a:xfrm>
            <a:off x="6540500" y="1852613"/>
            <a:ext cx="2138363" cy="527050"/>
          </a:xfrm>
          <a:prstGeom prst="rect">
            <a:avLst/>
          </a:prstGeom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dirty="0"/>
              <a:t>Пользовательская оценка (отзывы и бальные оценки)</a:t>
            </a:r>
          </a:p>
        </p:txBody>
      </p:sp>
      <p:sp>
        <p:nvSpPr>
          <p:cNvPr id="63" name="Прямоугольник 62"/>
          <p:cNvSpPr/>
          <p:nvPr/>
        </p:nvSpPr>
        <p:spPr>
          <a:xfrm>
            <a:off x="4141788" y="1844675"/>
            <a:ext cx="2135187" cy="407988"/>
          </a:xfrm>
          <a:prstGeom prst="rect">
            <a:avLst/>
          </a:prstGeom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" dirty="0"/>
              <a:t>Экспертиза ОК со стороны ФУМО на соответствие компетенций ОК</a:t>
            </a:r>
            <a:r>
              <a:rPr lang="en-US" sz="800" dirty="0"/>
              <a:t> </a:t>
            </a:r>
            <a:r>
              <a:rPr lang="ru-RU" sz="800" dirty="0"/>
              <a:t>требованиям ФГОС</a:t>
            </a:r>
          </a:p>
        </p:txBody>
      </p:sp>
      <p:sp>
        <p:nvSpPr>
          <p:cNvPr id="66" name="Прямоугольник 65"/>
          <p:cNvSpPr/>
          <p:nvPr/>
        </p:nvSpPr>
        <p:spPr>
          <a:xfrm>
            <a:off x="325438" y="989013"/>
            <a:ext cx="2328862" cy="55403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Проверка соответствия онлайн-курса минимальным обязательным требованиям</a:t>
            </a:r>
          </a:p>
        </p:txBody>
      </p:sp>
      <p:sp>
        <p:nvSpPr>
          <p:cNvPr id="67" name="Прямоугольник 66"/>
          <p:cNvSpPr/>
          <p:nvPr/>
        </p:nvSpPr>
        <p:spPr>
          <a:xfrm>
            <a:off x="4041775" y="998538"/>
            <a:ext cx="2339975" cy="4000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Содержательная оценка</a:t>
            </a:r>
            <a:br>
              <a:rPr lang="ru-RU" sz="10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</a:br>
            <a:r>
              <a:rPr lang="ru-RU" sz="10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онлайн-курса</a:t>
            </a:r>
          </a:p>
        </p:txBody>
      </p:sp>
      <p:sp>
        <p:nvSpPr>
          <p:cNvPr id="69" name="Прямоугольник 68"/>
          <p:cNvSpPr/>
          <p:nvPr/>
        </p:nvSpPr>
        <p:spPr>
          <a:xfrm>
            <a:off x="6464300" y="1001713"/>
            <a:ext cx="2316163" cy="4000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Непрерывная оценка качества онлайн-курса</a:t>
            </a:r>
          </a:p>
        </p:txBody>
      </p:sp>
      <p:sp>
        <p:nvSpPr>
          <p:cNvPr id="81" name="Прямоугольник 80"/>
          <p:cNvSpPr/>
          <p:nvPr/>
        </p:nvSpPr>
        <p:spPr>
          <a:xfrm>
            <a:off x="4140200" y="3178175"/>
            <a:ext cx="2136775" cy="404813"/>
          </a:xfrm>
          <a:prstGeom prst="rect">
            <a:avLst/>
          </a:prstGeom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00" dirty="0"/>
              <a:t>Оценка ОК независимыми организациями (добровольная аккредитация ОК на соответствие лучшим практикам)</a:t>
            </a:r>
          </a:p>
        </p:txBody>
      </p:sp>
      <p:sp>
        <p:nvSpPr>
          <p:cNvPr id="82" name="Прямоугольник 81"/>
          <p:cNvSpPr/>
          <p:nvPr/>
        </p:nvSpPr>
        <p:spPr>
          <a:xfrm>
            <a:off x="422275" y="2076450"/>
            <a:ext cx="2136775" cy="415925"/>
          </a:xfrm>
          <a:prstGeom prst="rect">
            <a:avLst/>
          </a:prstGeom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dirty="0"/>
              <a:t>Экспертиза онлайн-курса на соответствие законодательству РФ, отсутствие запрещенных материалов</a:t>
            </a:r>
          </a:p>
        </p:txBody>
      </p:sp>
      <p:sp>
        <p:nvSpPr>
          <p:cNvPr id="84" name="Прямоугольник 83"/>
          <p:cNvSpPr/>
          <p:nvPr/>
        </p:nvSpPr>
        <p:spPr>
          <a:xfrm>
            <a:off x="4140200" y="2738438"/>
            <a:ext cx="2136775" cy="406400"/>
          </a:xfrm>
          <a:prstGeom prst="rect">
            <a:avLst/>
          </a:prstGeom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" dirty="0"/>
              <a:t>Независимая академическая экспертиза</a:t>
            </a:r>
            <a:br>
              <a:rPr lang="ru-RU" sz="800" dirty="0"/>
            </a:br>
            <a:r>
              <a:rPr lang="ru-RU" sz="800" dirty="0"/>
              <a:t>онлайн-курса</a:t>
            </a:r>
          </a:p>
        </p:txBody>
      </p:sp>
      <p:sp>
        <p:nvSpPr>
          <p:cNvPr id="86" name="Прямоугольник 85"/>
          <p:cNvSpPr/>
          <p:nvPr/>
        </p:nvSpPr>
        <p:spPr>
          <a:xfrm>
            <a:off x="325438" y="4630738"/>
            <a:ext cx="1179512" cy="404812"/>
          </a:xfrm>
          <a:prstGeom prst="rect">
            <a:avLst/>
          </a:prstGeom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dirty="0"/>
              <a:t>Экспертиза системы онлайн-</a:t>
            </a:r>
            <a:r>
              <a:rPr lang="ru-RU" sz="900" dirty="0" err="1"/>
              <a:t>прокторинга</a:t>
            </a:r>
            <a:endParaRPr lang="ru-RU" sz="900" dirty="0"/>
          </a:p>
        </p:txBody>
      </p:sp>
      <p:sp>
        <p:nvSpPr>
          <p:cNvPr id="87" name="Прямоугольник 86"/>
          <p:cNvSpPr/>
          <p:nvPr/>
        </p:nvSpPr>
        <p:spPr>
          <a:xfrm>
            <a:off x="330200" y="3697288"/>
            <a:ext cx="1174750" cy="839787"/>
          </a:xfrm>
          <a:prstGeom prst="rect">
            <a:avLst/>
          </a:prstGeom>
          <a:solidFill>
            <a:schemeClr val="accent6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dirty="0"/>
              <a:t>Экспертиза платформы онлайн-обучения на соответствие обязательным требованиям</a:t>
            </a:r>
          </a:p>
        </p:txBody>
      </p:sp>
      <p:sp>
        <p:nvSpPr>
          <p:cNvPr id="89" name="Стрелка вниз 88"/>
          <p:cNvSpPr/>
          <p:nvPr/>
        </p:nvSpPr>
        <p:spPr>
          <a:xfrm>
            <a:off x="2963863" y="993775"/>
            <a:ext cx="1135062" cy="3181350"/>
          </a:xfrm>
          <a:prstGeom prst="downArrow">
            <a:avLst>
              <a:gd name="adj1" fmla="val 77624"/>
              <a:gd name="adj2" fmla="val 25999"/>
            </a:avLst>
          </a:prstGeom>
          <a:solidFill>
            <a:schemeClr val="accent5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800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" dirty="0"/>
              <a:t>Представление онлайн-курса на ресурсе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" dirty="0"/>
              <a:t>«одного окна»</a:t>
            </a:r>
          </a:p>
        </p:txBody>
      </p:sp>
      <p:sp>
        <p:nvSpPr>
          <p:cNvPr id="91" name="Прямоугольник 90"/>
          <p:cNvSpPr/>
          <p:nvPr/>
        </p:nvSpPr>
        <p:spPr>
          <a:xfrm>
            <a:off x="4140200" y="1403350"/>
            <a:ext cx="2136775" cy="409575"/>
          </a:xfrm>
          <a:prstGeom prst="rect">
            <a:avLst/>
          </a:prstGeom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" dirty="0"/>
              <a:t>Экспертиза ОК со стороны образовательных организаций (подтверждение зачета ими результатов обучения по ОК в ООП)</a:t>
            </a:r>
          </a:p>
        </p:txBody>
      </p:sp>
      <p:sp>
        <p:nvSpPr>
          <p:cNvPr id="98" name="Прямоугольник 97"/>
          <p:cNvSpPr/>
          <p:nvPr/>
        </p:nvSpPr>
        <p:spPr>
          <a:xfrm>
            <a:off x="2963863" y="4222750"/>
            <a:ext cx="4508500" cy="263525"/>
          </a:xfrm>
          <a:prstGeom prst="rect">
            <a:avLst/>
          </a:prstGeom>
          <a:solidFill>
            <a:schemeClr val="accent5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dirty="0">
                <a:solidFill>
                  <a:schemeClr val="bg1"/>
                </a:solidFill>
              </a:rPr>
              <a:t>Оценки качества онлайн-курсов, отзывы, рейтинги</a:t>
            </a:r>
          </a:p>
        </p:txBody>
      </p:sp>
      <p:sp>
        <p:nvSpPr>
          <p:cNvPr id="3" name="Стрелка вниз 2"/>
          <p:cNvSpPr/>
          <p:nvPr/>
        </p:nvSpPr>
        <p:spPr>
          <a:xfrm>
            <a:off x="6615113" y="3721100"/>
            <a:ext cx="660400" cy="457200"/>
          </a:xfrm>
          <a:prstGeom prst="downArrow">
            <a:avLst/>
          </a:prstGeom>
          <a:solidFill>
            <a:schemeClr val="accent3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800"/>
          </a:p>
        </p:txBody>
      </p:sp>
      <p:sp>
        <p:nvSpPr>
          <p:cNvPr id="99" name="Прямоугольник 98"/>
          <p:cNvSpPr/>
          <p:nvPr/>
        </p:nvSpPr>
        <p:spPr>
          <a:xfrm>
            <a:off x="2962275" y="4621213"/>
            <a:ext cx="4529138" cy="249237"/>
          </a:xfrm>
          <a:prstGeom prst="rect">
            <a:avLst/>
          </a:prstGeom>
          <a:solidFill>
            <a:schemeClr val="accent6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dirty="0" err="1">
                <a:solidFill>
                  <a:schemeClr val="bg1"/>
                </a:solidFill>
              </a:rPr>
              <a:t>Репутационные</a:t>
            </a:r>
            <a:r>
              <a:rPr lang="ru-RU" sz="900" dirty="0">
                <a:solidFill>
                  <a:schemeClr val="bg1"/>
                </a:solidFill>
              </a:rPr>
              <a:t> показатели правообладателя и/или платформы</a:t>
            </a:r>
          </a:p>
        </p:txBody>
      </p:sp>
      <p:sp>
        <p:nvSpPr>
          <p:cNvPr id="100" name="Стрелка вниз 99"/>
          <p:cNvSpPr/>
          <p:nvPr/>
        </p:nvSpPr>
        <p:spPr>
          <a:xfrm rot="10800000">
            <a:off x="2146300" y="3673475"/>
            <a:ext cx="279400" cy="176213"/>
          </a:xfrm>
          <a:prstGeom prst="downArrow">
            <a:avLst/>
          </a:prstGeom>
          <a:solidFill>
            <a:schemeClr val="accent1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800"/>
          </a:p>
        </p:txBody>
      </p:sp>
      <p:sp>
        <p:nvSpPr>
          <p:cNvPr id="90" name="Стрелка вниз 89"/>
          <p:cNvSpPr/>
          <p:nvPr/>
        </p:nvSpPr>
        <p:spPr>
          <a:xfrm rot="16200000">
            <a:off x="2540794" y="2215356"/>
            <a:ext cx="609600" cy="236538"/>
          </a:xfrm>
          <a:prstGeom prst="downArrow">
            <a:avLst/>
          </a:prstGeom>
          <a:solidFill>
            <a:schemeClr val="accent1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800"/>
          </a:p>
        </p:txBody>
      </p:sp>
      <p:sp>
        <p:nvSpPr>
          <p:cNvPr id="74" name="Стрелка вниз 73"/>
          <p:cNvSpPr/>
          <p:nvPr/>
        </p:nvSpPr>
        <p:spPr>
          <a:xfrm>
            <a:off x="5668963" y="3721100"/>
            <a:ext cx="617537" cy="457200"/>
          </a:xfrm>
          <a:prstGeom prst="downArrow">
            <a:avLst/>
          </a:prstGeom>
          <a:solidFill>
            <a:schemeClr val="accent3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800" dirty="0"/>
          </a:p>
        </p:txBody>
      </p:sp>
      <p:sp>
        <p:nvSpPr>
          <p:cNvPr id="75" name="Стрелка вниз 74"/>
          <p:cNvSpPr/>
          <p:nvPr/>
        </p:nvSpPr>
        <p:spPr>
          <a:xfrm>
            <a:off x="5092700" y="4491038"/>
            <a:ext cx="282575" cy="109537"/>
          </a:xfrm>
          <a:prstGeom prst="downArrow">
            <a:avLst/>
          </a:prstGeom>
          <a:solidFill>
            <a:schemeClr val="accent1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800"/>
          </a:p>
        </p:txBody>
      </p:sp>
      <p:sp>
        <p:nvSpPr>
          <p:cNvPr id="37916" name="TextBox 1"/>
          <p:cNvSpPr txBox="1">
            <a:spLocks noChangeArrowheads="1"/>
          </p:cNvSpPr>
          <p:nvPr/>
        </p:nvSpPr>
        <p:spPr bwMode="auto">
          <a:xfrm>
            <a:off x="1387475" y="1884363"/>
            <a:ext cx="25400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100" b="1">
                <a:solidFill>
                  <a:schemeClr val="tx2"/>
                </a:solidFill>
                <a:latin typeface="Calibri" pitchFamily="34" charset="0"/>
              </a:rPr>
              <a:t>+</a:t>
            </a:r>
          </a:p>
        </p:txBody>
      </p:sp>
      <p:sp>
        <p:nvSpPr>
          <p:cNvPr id="37917" name="TextBox 46"/>
          <p:cNvSpPr txBox="1">
            <a:spLocks noChangeArrowheads="1"/>
          </p:cNvSpPr>
          <p:nvPr/>
        </p:nvSpPr>
        <p:spPr bwMode="auto">
          <a:xfrm>
            <a:off x="1387475" y="2441575"/>
            <a:ext cx="25400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100" b="1">
                <a:solidFill>
                  <a:schemeClr val="tx2"/>
                </a:solidFill>
                <a:latin typeface="Calibri" pitchFamily="34" charset="0"/>
              </a:rPr>
              <a:t>+</a:t>
            </a:r>
          </a:p>
        </p:txBody>
      </p:sp>
      <p:pic>
        <p:nvPicPr>
          <p:cNvPr id="37918" name="pasted-image.pdf" descr="pasted-image.pd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05000" y="3895725"/>
            <a:ext cx="768350" cy="45402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</p:pic>
      <p:sp>
        <p:nvSpPr>
          <p:cNvPr id="59" name="Стрелка вниз 58"/>
          <p:cNvSpPr/>
          <p:nvPr/>
        </p:nvSpPr>
        <p:spPr>
          <a:xfrm rot="16200000">
            <a:off x="1585912" y="3975101"/>
            <a:ext cx="238125" cy="241300"/>
          </a:xfrm>
          <a:prstGeom prst="downArrow">
            <a:avLst/>
          </a:prstGeom>
          <a:solidFill>
            <a:schemeClr val="accent1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800"/>
          </a:p>
        </p:txBody>
      </p:sp>
      <p:pic>
        <p:nvPicPr>
          <p:cNvPr id="37920" name="Изображение 74" descr="Изображение 7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142288" y="3879850"/>
            <a:ext cx="512762" cy="47942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</p:pic>
      <p:pic>
        <p:nvPicPr>
          <p:cNvPr id="37921" name="pasted-image.pdf" descr="pasted-image.pdf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193088" y="4519613"/>
            <a:ext cx="412750" cy="500062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</p:pic>
      <p:sp>
        <p:nvSpPr>
          <p:cNvPr id="85" name="Стрелка вниз 84"/>
          <p:cNvSpPr/>
          <p:nvPr/>
        </p:nvSpPr>
        <p:spPr>
          <a:xfrm rot="14756819">
            <a:off x="7711281" y="4144169"/>
            <a:ext cx="236538" cy="400050"/>
          </a:xfrm>
          <a:prstGeom prst="downArrow">
            <a:avLst/>
          </a:prstGeom>
          <a:solidFill>
            <a:schemeClr val="accent1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800"/>
          </a:p>
        </p:txBody>
      </p:sp>
      <p:sp>
        <p:nvSpPr>
          <p:cNvPr id="92" name="Стрелка вниз 91"/>
          <p:cNvSpPr/>
          <p:nvPr/>
        </p:nvSpPr>
        <p:spPr>
          <a:xfrm rot="17159551">
            <a:off x="7736681" y="4493419"/>
            <a:ext cx="236538" cy="387350"/>
          </a:xfrm>
          <a:prstGeom prst="downArrow">
            <a:avLst/>
          </a:prstGeom>
          <a:solidFill>
            <a:schemeClr val="accent1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800"/>
          </a:p>
        </p:txBody>
      </p:sp>
      <p:sp>
        <p:nvSpPr>
          <p:cNvPr id="5" name="Правая фигурная скобка 4"/>
          <p:cNvSpPr/>
          <p:nvPr/>
        </p:nvSpPr>
        <p:spPr>
          <a:xfrm rot="16200000">
            <a:off x="6300788" y="-1514475"/>
            <a:ext cx="220662" cy="4738688"/>
          </a:xfrm>
          <a:prstGeom prst="rightBrace">
            <a:avLst>
              <a:gd name="adj1" fmla="val 12642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6" name="Прямоугольник 45"/>
          <p:cNvSpPr/>
          <p:nvPr/>
        </p:nvSpPr>
        <p:spPr>
          <a:xfrm>
            <a:off x="5180013" y="557213"/>
            <a:ext cx="2328862" cy="2460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Добровольная оценка онлайн-курса</a:t>
            </a:r>
          </a:p>
        </p:txBody>
      </p:sp>
      <p:pic>
        <p:nvPicPr>
          <p:cNvPr id="37926" name="Изображение 74" descr="Изображение 7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35175" y="4554538"/>
            <a:ext cx="512763" cy="481012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</p:pic>
      <p:sp>
        <p:nvSpPr>
          <p:cNvPr id="64" name="Стрелка вниз 63"/>
          <p:cNvSpPr/>
          <p:nvPr/>
        </p:nvSpPr>
        <p:spPr>
          <a:xfrm rot="10800000">
            <a:off x="2155825" y="4384675"/>
            <a:ext cx="277813" cy="161925"/>
          </a:xfrm>
          <a:prstGeom prst="downArrow">
            <a:avLst/>
          </a:prstGeom>
          <a:solidFill>
            <a:schemeClr val="accent1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800"/>
          </a:p>
        </p:txBody>
      </p:sp>
      <p:sp>
        <p:nvSpPr>
          <p:cNvPr id="65" name="Стрелка вниз 64"/>
          <p:cNvSpPr/>
          <p:nvPr/>
        </p:nvSpPr>
        <p:spPr>
          <a:xfrm rot="16200000">
            <a:off x="2636044" y="4647407"/>
            <a:ext cx="238125" cy="242887"/>
          </a:xfrm>
          <a:prstGeom prst="downArrow">
            <a:avLst/>
          </a:prstGeom>
          <a:solidFill>
            <a:schemeClr val="accent1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800"/>
          </a:p>
        </p:txBody>
      </p:sp>
      <p:sp>
        <p:nvSpPr>
          <p:cNvPr id="68" name="Правая фигурная скобка 67"/>
          <p:cNvSpPr/>
          <p:nvPr/>
        </p:nvSpPr>
        <p:spPr>
          <a:xfrm rot="16200000">
            <a:off x="1374775" y="-328612"/>
            <a:ext cx="220663" cy="2338387"/>
          </a:xfrm>
          <a:prstGeom prst="rightBrace">
            <a:avLst>
              <a:gd name="adj1" fmla="val 12642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1" name="Прямоугольник 70"/>
          <p:cNvSpPr/>
          <p:nvPr/>
        </p:nvSpPr>
        <p:spPr>
          <a:xfrm>
            <a:off x="314325" y="539750"/>
            <a:ext cx="2328863" cy="2460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Обязательная оценка онлайн-курса</a:t>
            </a:r>
          </a:p>
        </p:txBody>
      </p:sp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Заголовок 3"/>
          <p:cNvSpPr>
            <a:spLocks noGrp="1"/>
          </p:cNvSpPr>
          <p:nvPr>
            <p:ph type="title"/>
          </p:nvPr>
        </p:nvSpPr>
        <p:spPr>
          <a:xfrm>
            <a:off x="1385888" y="-179388"/>
            <a:ext cx="7696200" cy="857251"/>
          </a:xfrm>
        </p:spPr>
        <p:txBody>
          <a:bodyPr/>
          <a:lstStyle/>
          <a:p>
            <a:pPr eaLnBrk="1" hangingPunct="1"/>
            <a:r>
              <a:rPr lang="ru-RU" sz="3200" smtClean="0">
                <a:solidFill>
                  <a:srgbClr val="C00000"/>
                </a:solidFill>
              </a:rPr>
              <a:t>Оценки качества на ресурсе «одного окна»</a:t>
            </a:r>
          </a:p>
        </p:txBody>
      </p:sp>
      <p:pic>
        <p:nvPicPr>
          <p:cNvPr id="39938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65650" y="1123950"/>
            <a:ext cx="4354513" cy="3875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39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4975" y="649288"/>
            <a:ext cx="4508500" cy="401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Заголовок 3"/>
          <p:cNvSpPr>
            <a:spLocks noGrp="1"/>
          </p:cNvSpPr>
          <p:nvPr>
            <p:ph type="title"/>
          </p:nvPr>
        </p:nvSpPr>
        <p:spPr>
          <a:xfrm>
            <a:off x="1385888" y="-179388"/>
            <a:ext cx="7696200" cy="857251"/>
          </a:xfrm>
        </p:spPr>
        <p:txBody>
          <a:bodyPr/>
          <a:lstStyle/>
          <a:p>
            <a:pPr eaLnBrk="1" hangingPunct="1"/>
            <a:r>
              <a:rPr lang="ru-RU" smtClean="0">
                <a:solidFill>
                  <a:srgbClr val="C00000"/>
                </a:solidFill>
              </a:rPr>
              <a:t>Обязательная оценка онлайн-курсов</a:t>
            </a:r>
          </a:p>
        </p:txBody>
      </p:sp>
      <p:sp>
        <p:nvSpPr>
          <p:cNvPr id="41986" name="Объект 2"/>
          <p:cNvSpPr>
            <a:spLocks noGrp="1"/>
          </p:cNvSpPr>
          <p:nvPr>
            <p:ph idx="1"/>
          </p:nvPr>
        </p:nvSpPr>
        <p:spPr>
          <a:xfrm>
            <a:off x="457200" y="746125"/>
            <a:ext cx="4670425" cy="4264025"/>
          </a:xfrm>
        </p:spPr>
        <p:txBody>
          <a:bodyPr/>
          <a:lstStyle/>
          <a:p>
            <a:pPr eaLnBrk="1" hangingPunct="1"/>
            <a:r>
              <a:rPr lang="ru-RU" sz="1600" smtClean="0"/>
              <a:t>Эксперты</a:t>
            </a:r>
          </a:p>
          <a:p>
            <a:pPr lvl="1" eaLnBrk="1" hangingPunct="1"/>
            <a:r>
              <a:rPr lang="ru-RU" sz="1400" smtClean="0"/>
              <a:t>Специалисты оператора РОО</a:t>
            </a:r>
          </a:p>
          <a:p>
            <a:pPr eaLnBrk="1" hangingPunct="1"/>
            <a:r>
              <a:rPr lang="ru-RU" sz="1600" smtClean="0"/>
              <a:t>Критерии</a:t>
            </a:r>
          </a:p>
          <a:p>
            <a:pPr lvl="1" eaLnBrk="1" hangingPunct="1"/>
            <a:r>
              <a:rPr lang="ru-RU" sz="1400" smtClean="0"/>
              <a:t>Экспертиза паспорта ОК</a:t>
            </a:r>
          </a:p>
          <a:p>
            <a:pPr lvl="1" eaLnBrk="1" hangingPunct="1"/>
            <a:r>
              <a:rPr lang="ru-RU" sz="1400" smtClean="0"/>
              <a:t>Экспертиза ОК на соответствие законодательству РФ</a:t>
            </a:r>
          </a:p>
          <a:p>
            <a:pPr lvl="1" eaLnBrk="1" hangingPunct="1"/>
            <a:r>
              <a:rPr lang="ru-RU" sz="1400" smtClean="0"/>
              <a:t>Проверка работоспособности компонентов ОК</a:t>
            </a:r>
          </a:p>
          <a:p>
            <a:pPr eaLnBrk="1" hangingPunct="1"/>
            <a:r>
              <a:rPr lang="ru-RU" sz="1600" smtClean="0"/>
              <a:t>Заключение</a:t>
            </a:r>
          </a:p>
          <a:p>
            <a:pPr lvl="1" eaLnBrk="1" hangingPunct="1"/>
            <a:r>
              <a:rPr lang="ru-RU" sz="1400" smtClean="0"/>
              <a:t>ОК прошел обязательную оценку</a:t>
            </a:r>
          </a:p>
          <a:p>
            <a:pPr lvl="1" eaLnBrk="1" hangingPunct="1"/>
            <a:r>
              <a:rPr lang="ru-RU" sz="1400" b="1" smtClean="0"/>
              <a:t>ОК может быть допущен к публикации на РОО</a:t>
            </a:r>
          </a:p>
        </p:txBody>
      </p:sp>
      <p:sp>
        <p:nvSpPr>
          <p:cNvPr id="41987" name="TextBox 6"/>
          <p:cNvSpPr txBox="1">
            <a:spLocks noChangeArrowheads="1"/>
          </p:cNvSpPr>
          <p:nvPr/>
        </p:nvSpPr>
        <p:spPr bwMode="auto">
          <a:xfrm>
            <a:off x="5140325" y="4138613"/>
            <a:ext cx="29622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rgbClr val="0070C0"/>
                </a:solidFill>
                <a:latin typeface="Calibri" pitchFamily="34" charset="0"/>
              </a:rPr>
              <a:t>Все онлайн-курсы, размещаемые на РОО проходят обязательную оценку</a:t>
            </a:r>
          </a:p>
        </p:txBody>
      </p:sp>
      <p:pic>
        <p:nvPicPr>
          <p:cNvPr id="41988" name="Рисунок 9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89675" y="1357313"/>
            <a:ext cx="2644775" cy="2624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9" name="Рисунок 10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40325" y="677863"/>
            <a:ext cx="2746375" cy="2725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Заголовок 3"/>
          <p:cNvSpPr>
            <a:spLocks noGrp="1"/>
          </p:cNvSpPr>
          <p:nvPr>
            <p:ph type="title"/>
          </p:nvPr>
        </p:nvSpPr>
        <p:spPr>
          <a:xfrm>
            <a:off x="1436688" y="71438"/>
            <a:ext cx="7696200" cy="857250"/>
          </a:xfrm>
        </p:spPr>
        <p:txBody>
          <a:bodyPr/>
          <a:lstStyle/>
          <a:p>
            <a:pPr eaLnBrk="1" hangingPunct="1"/>
            <a:r>
              <a:rPr lang="ru-RU" sz="2800" smtClean="0">
                <a:solidFill>
                  <a:srgbClr val="C00000"/>
                </a:solidFill>
              </a:rPr>
              <a:t>Оценка качества ОК</a:t>
            </a:r>
            <a:br>
              <a:rPr lang="ru-RU" sz="2800" smtClean="0">
                <a:solidFill>
                  <a:srgbClr val="C00000"/>
                </a:solidFill>
              </a:rPr>
            </a:br>
            <a:r>
              <a:rPr lang="ru-RU" sz="2800" smtClean="0">
                <a:solidFill>
                  <a:srgbClr val="C00000"/>
                </a:solidFill>
              </a:rPr>
              <a:t>образовательными организациями</a:t>
            </a:r>
          </a:p>
        </p:txBody>
      </p:sp>
      <p:sp>
        <p:nvSpPr>
          <p:cNvPr id="44034" name="Объект 2"/>
          <p:cNvSpPr>
            <a:spLocks noGrp="1"/>
          </p:cNvSpPr>
          <p:nvPr>
            <p:ph idx="1"/>
          </p:nvPr>
        </p:nvSpPr>
        <p:spPr>
          <a:xfrm>
            <a:off x="457200" y="746125"/>
            <a:ext cx="4670425" cy="4264025"/>
          </a:xfrm>
        </p:spPr>
        <p:txBody>
          <a:bodyPr/>
          <a:lstStyle/>
          <a:p>
            <a:pPr eaLnBrk="1" hangingPunct="1"/>
            <a:r>
              <a:rPr lang="ru-RU" sz="1600" smtClean="0"/>
              <a:t>Эксперты</a:t>
            </a:r>
          </a:p>
          <a:p>
            <a:pPr lvl="1" eaLnBrk="1" hangingPunct="1"/>
            <a:r>
              <a:rPr lang="ru-RU" sz="1400" smtClean="0"/>
              <a:t>назначаются образовательной организацией-участником экспертизы на основании внутренних документов образовательных организаций с учетом требований к их квалификации и профессиональному опыту </a:t>
            </a:r>
          </a:p>
          <a:p>
            <a:pPr eaLnBrk="1" hangingPunct="1"/>
            <a:r>
              <a:rPr lang="ru-RU" sz="1600" smtClean="0"/>
              <a:t>Критерии</a:t>
            </a:r>
          </a:p>
          <a:p>
            <a:pPr lvl="1" eaLnBrk="1" hangingPunct="1"/>
            <a:r>
              <a:rPr lang="ru-RU" sz="1400" smtClean="0"/>
              <a:t>Соответствие параметров онлайн-курса характеристикам ОП и входящих в их состав модулей, соответствующих тематике онлайн-курса</a:t>
            </a:r>
          </a:p>
          <a:p>
            <a:pPr lvl="1" eaLnBrk="1" hangingPunct="1"/>
            <a:r>
              <a:rPr lang="ru-RU" sz="1400" smtClean="0"/>
              <a:t>Качество материалов курса и инструментов контроля РО</a:t>
            </a:r>
          </a:p>
          <a:p>
            <a:pPr eaLnBrk="1" hangingPunct="1"/>
            <a:r>
              <a:rPr lang="ru-RU" sz="1600" smtClean="0"/>
              <a:t>Заключение</a:t>
            </a:r>
          </a:p>
          <a:p>
            <a:pPr lvl="1" eaLnBrk="1" hangingPunct="1"/>
            <a:r>
              <a:rPr lang="ru-RU" sz="1400" b="1" smtClean="0"/>
              <a:t>Фиксация факта гарантии зачета онлайн-курса </a:t>
            </a:r>
            <a:r>
              <a:rPr lang="ru-RU" sz="1400" smtClean="0"/>
              <a:t>и/или его использования при реализации основных образовательных программах со ссылкой на информацию, размещенную на сайте образовательной организации</a:t>
            </a:r>
            <a:endParaRPr lang="ru-RU" sz="1800" smtClean="0"/>
          </a:p>
        </p:txBody>
      </p:sp>
      <p:sp>
        <p:nvSpPr>
          <p:cNvPr id="44035" name="TextBox 6"/>
          <p:cNvSpPr txBox="1">
            <a:spLocks noChangeArrowheads="1"/>
          </p:cNvSpPr>
          <p:nvPr/>
        </p:nvSpPr>
        <p:spPr bwMode="auto">
          <a:xfrm>
            <a:off x="5127625" y="3875088"/>
            <a:ext cx="3760788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ru-RU">
                <a:solidFill>
                  <a:srgbClr val="0070C0"/>
                </a:solidFill>
                <a:latin typeface="Calibri" pitchFamily="34" charset="0"/>
              </a:rPr>
              <a:t>12 вузов приняли участие в оценке качества онлайн-курсов в рамках апробации</a:t>
            </a:r>
          </a:p>
          <a:p>
            <a:pPr marL="285750" indent="-285750">
              <a:buFont typeface="Arial" charset="0"/>
              <a:buChar char="•"/>
            </a:pPr>
            <a:r>
              <a:rPr lang="ru-RU">
                <a:solidFill>
                  <a:srgbClr val="0070C0"/>
                </a:solidFill>
                <a:latin typeface="Calibri" pitchFamily="34" charset="0"/>
              </a:rPr>
              <a:t>Более 30 онлайн-курсов прошли оценку</a:t>
            </a:r>
          </a:p>
        </p:txBody>
      </p:sp>
      <p:pic>
        <p:nvPicPr>
          <p:cNvPr id="44036" name="Рисунок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94425" y="1465263"/>
            <a:ext cx="2520950" cy="229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7" name="Рисунок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27625" y="1000125"/>
            <a:ext cx="2327275" cy="2408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Заголовок 3"/>
          <p:cNvSpPr>
            <a:spLocks noGrp="1"/>
          </p:cNvSpPr>
          <p:nvPr>
            <p:ph type="title"/>
          </p:nvPr>
        </p:nvSpPr>
        <p:spPr>
          <a:xfrm>
            <a:off x="1436688" y="71438"/>
            <a:ext cx="7696200" cy="857250"/>
          </a:xfrm>
        </p:spPr>
        <p:txBody>
          <a:bodyPr/>
          <a:lstStyle/>
          <a:p>
            <a:pPr eaLnBrk="1" hangingPunct="1"/>
            <a:r>
              <a:rPr lang="ru-RU" sz="2400" smtClean="0">
                <a:solidFill>
                  <a:srgbClr val="C00000"/>
                </a:solidFill>
              </a:rPr>
              <a:t>Оценка качества ОК</a:t>
            </a:r>
            <a:br>
              <a:rPr lang="ru-RU" sz="2400" smtClean="0">
                <a:solidFill>
                  <a:srgbClr val="C00000"/>
                </a:solidFill>
              </a:rPr>
            </a:br>
            <a:r>
              <a:rPr lang="ru-RU" sz="2400" smtClean="0">
                <a:solidFill>
                  <a:srgbClr val="C00000"/>
                </a:solidFill>
              </a:rPr>
              <a:t>федеральными учебно-методическими объединениями</a:t>
            </a:r>
          </a:p>
        </p:txBody>
      </p:sp>
      <p:sp>
        <p:nvSpPr>
          <p:cNvPr id="46082" name="Объект 2"/>
          <p:cNvSpPr>
            <a:spLocks noGrp="1"/>
          </p:cNvSpPr>
          <p:nvPr>
            <p:ph idx="1"/>
          </p:nvPr>
        </p:nvSpPr>
        <p:spPr>
          <a:xfrm>
            <a:off x="339725" y="692150"/>
            <a:ext cx="5343525" cy="4265613"/>
          </a:xfrm>
        </p:spPr>
        <p:txBody>
          <a:bodyPr/>
          <a:lstStyle/>
          <a:p>
            <a:pPr eaLnBrk="1" hangingPunct="1"/>
            <a:r>
              <a:rPr lang="ru-RU" sz="1600" smtClean="0"/>
              <a:t>Эксперты</a:t>
            </a:r>
          </a:p>
          <a:p>
            <a:pPr lvl="1" eaLnBrk="1" hangingPunct="1"/>
            <a:r>
              <a:rPr lang="ru-RU" sz="1200" smtClean="0"/>
              <a:t>по представлению председателей научно-методических советов ФУМО  из специалистов, имеющих ученую степень/звание, большой стаж работы в конкретной предметной области и обладающих знаниями и умениями, достаточными для проведения экспертизы </a:t>
            </a:r>
          </a:p>
          <a:p>
            <a:pPr eaLnBrk="1" hangingPunct="1"/>
            <a:r>
              <a:rPr lang="ru-RU" sz="1600" smtClean="0"/>
              <a:t>Критерии</a:t>
            </a:r>
            <a:endParaRPr lang="ru-RU" sz="2200" smtClean="0"/>
          </a:p>
          <a:p>
            <a:pPr lvl="1" eaLnBrk="1" hangingPunct="1">
              <a:spcBef>
                <a:spcPct val="0"/>
              </a:spcBef>
            </a:pPr>
            <a:r>
              <a:rPr lang="ru-RU" sz="1200" smtClean="0"/>
              <a:t>Соответствие ОК направлению подготовки;</a:t>
            </a:r>
          </a:p>
          <a:p>
            <a:pPr lvl="1" eaLnBrk="1" hangingPunct="1">
              <a:spcBef>
                <a:spcPct val="0"/>
              </a:spcBef>
            </a:pPr>
            <a:r>
              <a:rPr lang="ru-RU" sz="1200" smtClean="0"/>
              <a:t>Соответствия заявленных в ОК компетенций и результатов обучения действующим ФГОС и ПООП (при наличии);</a:t>
            </a:r>
          </a:p>
          <a:p>
            <a:pPr lvl="1" eaLnBrk="1" hangingPunct="1">
              <a:spcBef>
                <a:spcPct val="0"/>
              </a:spcBef>
            </a:pPr>
            <a:r>
              <a:rPr lang="ru-RU" sz="1200" smtClean="0"/>
              <a:t>Соответствие сведений об ОК;</a:t>
            </a:r>
          </a:p>
          <a:p>
            <a:pPr lvl="1" eaLnBrk="1" hangingPunct="1">
              <a:spcBef>
                <a:spcPct val="0"/>
              </a:spcBef>
            </a:pPr>
            <a:r>
              <a:rPr lang="ru-RU" sz="1200" smtClean="0"/>
              <a:t>Оценка лекционных материалов, практических/лабораторных работ, практико-ориентированных заданий (проектов), дискуссии и самостоятельной работы, фонда оценочных средств ОК;</a:t>
            </a:r>
          </a:p>
          <a:p>
            <a:pPr lvl="1" eaLnBrk="1" hangingPunct="1">
              <a:spcBef>
                <a:spcPct val="0"/>
              </a:spcBef>
            </a:pPr>
            <a:r>
              <a:rPr lang="ru-RU" sz="1200" smtClean="0"/>
              <a:t>Оценка анализа процесса обучения;</a:t>
            </a:r>
          </a:p>
          <a:p>
            <a:pPr lvl="1" eaLnBrk="1" hangingPunct="1">
              <a:spcBef>
                <a:spcPct val="0"/>
              </a:spcBef>
            </a:pPr>
            <a:r>
              <a:rPr lang="ru-RU" sz="1200" smtClean="0"/>
              <a:t>Оценка аппаратно-программных средств, используемых в процессе;</a:t>
            </a:r>
          </a:p>
          <a:p>
            <a:pPr lvl="1" eaLnBrk="1" hangingPunct="1">
              <a:spcBef>
                <a:spcPct val="0"/>
              </a:spcBef>
            </a:pPr>
            <a:r>
              <a:rPr lang="ru-RU" sz="1200" smtClean="0"/>
              <a:t>Оценка доступности контента.</a:t>
            </a:r>
          </a:p>
          <a:p>
            <a:pPr eaLnBrk="1" hangingPunct="1"/>
            <a:r>
              <a:rPr lang="ru-RU" sz="1600" smtClean="0"/>
              <a:t>Заключение</a:t>
            </a:r>
          </a:p>
          <a:p>
            <a:pPr lvl="1" eaLnBrk="1" hangingPunct="1"/>
            <a:r>
              <a:rPr lang="ru-RU" sz="1200" b="1" smtClean="0"/>
              <a:t>Гриф ФУМО </a:t>
            </a:r>
            <a:r>
              <a:rPr lang="ru-RU" sz="1200" smtClean="0"/>
              <a:t>о соответствие требованиям ФГОС и ПООП (при наличии) по направлению (специальности) и рекомендации к применению в образовательных программах</a:t>
            </a:r>
            <a:endParaRPr lang="ru-RU" sz="1600" smtClean="0"/>
          </a:p>
        </p:txBody>
      </p:sp>
      <p:sp>
        <p:nvSpPr>
          <p:cNvPr id="46083" name="TextBox 6"/>
          <p:cNvSpPr txBox="1">
            <a:spLocks noChangeArrowheads="1"/>
          </p:cNvSpPr>
          <p:nvPr/>
        </p:nvSpPr>
        <p:spPr bwMode="auto">
          <a:xfrm>
            <a:off x="5289550" y="3779838"/>
            <a:ext cx="37592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ru-RU">
                <a:solidFill>
                  <a:srgbClr val="0070C0"/>
                </a:solidFill>
                <a:latin typeface="Calibri" pitchFamily="34" charset="0"/>
              </a:rPr>
              <a:t>Разработка и апробация регламентов оценки качества проводилась на базе ФУМО по УГСН 27.00.00 «Управление в технических системах»</a:t>
            </a:r>
          </a:p>
          <a:p>
            <a:pPr marL="285750" indent="-285750">
              <a:buFont typeface="Arial" charset="0"/>
              <a:buChar char="•"/>
            </a:pPr>
            <a:r>
              <a:rPr lang="ru-RU">
                <a:solidFill>
                  <a:srgbClr val="0070C0"/>
                </a:solidFill>
                <a:latin typeface="Calibri" pitchFamily="34" charset="0"/>
              </a:rPr>
              <a:t>20 онлайн-курсов прошли оценку качества</a:t>
            </a:r>
            <a:r>
              <a:rPr lang="en-US">
                <a:solidFill>
                  <a:srgbClr val="0070C0"/>
                </a:solidFill>
                <a:latin typeface="Calibri" pitchFamily="34" charset="0"/>
              </a:rPr>
              <a:t> </a:t>
            </a:r>
            <a:r>
              <a:rPr lang="ru-RU">
                <a:solidFill>
                  <a:srgbClr val="0070C0"/>
                </a:solidFill>
                <a:latin typeface="Calibri" pitchFamily="34" charset="0"/>
              </a:rPr>
              <a:t>в рамках апробации</a:t>
            </a:r>
          </a:p>
        </p:txBody>
      </p:sp>
      <p:pic>
        <p:nvPicPr>
          <p:cNvPr id="46084" name="Рисунок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00838" y="1509713"/>
            <a:ext cx="2347912" cy="233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5" name="Рисунок 9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16575" y="928688"/>
            <a:ext cx="2624138" cy="2605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Заголовок 3"/>
          <p:cNvSpPr txBox="1">
            <a:spLocks/>
          </p:cNvSpPr>
          <p:nvPr/>
        </p:nvSpPr>
        <p:spPr bwMode="auto">
          <a:xfrm>
            <a:off x="1123950" y="92075"/>
            <a:ext cx="8229600" cy="50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80" tIns="34290" rIns="68580" bIns="34290" anchor="ctr"/>
          <a:lstStyle/>
          <a:p>
            <a:pPr algn="ctr"/>
            <a:r>
              <a:rPr lang="ru-RU" sz="2800">
                <a:solidFill>
                  <a:srgbClr val="C00000"/>
                </a:solidFill>
                <a:latin typeface="Calibri" pitchFamily="34" charset="0"/>
              </a:rPr>
              <a:t>Онлайн-обучение в России</a:t>
            </a:r>
          </a:p>
        </p:txBody>
      </p:sp>
      <p:sp>
        <p:nvSpPr>
          <p:cNvPr id="8" name="Стрелка вправо 58"/>
          <p:cNvSpPr/>
          <p:nvPr/>
        </p:nvSpPr>
        <p:spPr>
          <a:xfrm>
            <a:off x="4662488" y="1228725"/>
            <a:ext cx="477837" cy="484188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bg1">
              <a:lumMod val="50000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 defTabSz="2032070" fontAlgn="auto">
              <a:spcBef>
                <a:spcPts val="0"/>
              </a:spcBef>
              <a:spcAft>
                <a:spcPts val="0"/>
              </a:spcAft>
              <a:defRPr sz="4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40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63" name="Скругленный прямоугольник 66"/>
          <p:cNvSpPr>
            <a:spLocks noChangeArrowheads="1"/>
          </p:cNvSpPr>
          <p:nvPr/>
        </p:nvSpPr>
        <p:spPr bwMode="auto">
          <a:xfrm>
            <a:off x="227013" y="601663"/>
            <a:ext cx="4111625" cy="2057400"/>
          </a:xfrm>
          <a:prstGeom prst="roundRect">
            <a:avLst>
              <a:gd name="adj" fmla="val 6014"/>
            </a:avLst>
          </a:prstGeom>
          <a:noFill/>
          <a:ln w="57150">
            <a:solidFill>
              <a:srgbClr val="808080"/>
            </a:solidFill>
            <a:miter lim="800000"/>
            <a:headEnd/>
            <a:tailEnd/>
          </a:ln>
        </p:spPr>
        <p:txBody>
          <a:bodyPr lIns="45719" rIns="45719" anchor="ctr"/>
          <a:lstStyle/>
          <a:p>
            <a:pPr defTabSz="2032000">
              <a:spcBef>
                <a:spcPts val="1200"/>
              </a:spcBef>
            </a:pPr>
            <a:endParaRPr lang="ru-RU" sz="3700" b="1">
              <a:solidFill>
                <a:srgbClr val="FFFFFF"/>
              </a:solidFill>
              <a:cs typeface="Arial" charset="0"/>
              <a:sym typeface="Arial" charset="0"/>
            </a:endParaRPr>
          </a:p>
        </p:txBody>
      </p:sp>
      <p:sp>
        <p:nvSpPr>
          <p:cNvPr id="15364" name="Прямоугольник 68"/>
          <p:cNvSpPr>
            <a:spLocks noChangeArrowheads="1"/>
          </p:cNvSpPr>
          <p:nvPr/>
        </p:nvSpPr>
        <p:spPr bwMode="auto">
          <a:xfrm>
            <a:off x="2617788" y="703263"/>
            <a:ext cx="1706562" cy="51752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lIns="45719" rIns="45719">
            <a:spAutoFit/>
          </a:bodyPr>
          <a:lstStyle/>
          <a:p>
            <a:pPr defTabSz="2032000"/>
            <a:r>
              <a:rPr lang="en-US" b="1" i="1">
                <a:solidFill>
                  <a:srgbClr val="C00000"/>
                </a:solidFill>
                <a:cs typeface="Arial" charset="0"/>
                <a:sym typeface="Arial" charset="0"/>
              </a:rPr>
              <a:t>15</a:t>
            </a:r>
            <a:r>
              <a:rPr lang="ru-RU" b="1" i="1">
                <a:solidFill>
                  <a:srgbClr val="C00000"/>
                </a:solidFill>
                <a:cs typeface="Arial" charset="0"/>
                <a:sym typeface="Arial" charset="0"/>
              </a:rPr>
              <a:t>7</a:t>
            </a:r>
            <a:r>
              <a:rPr lang="en-US" i="1">
                <a:solidFill>
                  <a:srgbClr val="1F4E79"/>
                </a:solidFill>
                <a:cs typeface="Arial" charset="0"/>
                <a:sym typeface="Arial" charset="0"/>
              </a:rPr>
              <a:t> </a:t>
            </a:r>
            <a:r>
              <a:rPr lang="ru-RU" i="1">
                <a:solidFill>
                  <a:srgbClr val="1F4E79"/>
                </a:solidFill>
                <a:cs typeface="Arial" charset="0"/>
                <a:sym typeface="Arial" charset="0"/>
              </a:rPr>
              <a:t>онлайн-курсов по дисциплинам</a:t>
            </a:r>
          </a:p>
        </p:txBody>
      </p:sp>
      <p:pic>
        <p:nvPicPr>
          <p:cNvPr id="15365" name="Рисунок 10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288" y="703263"/>
            <a:ext cx="21463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6" name="Скругленный прямоугольник 66"/>
          <p:cNvSpPr>
            <a:spLocks noChangeArrowheads="1"/>
          </p:cNvSpPr>
          <p:nvPr/>
        </p:nvSpPr>
        <p:spPr bwMode="auto">
          <a:xfrm>
            <a:off x="227013" y="2730500"/>
            <a:ext cx="4111625" cy="955675"/>
          </a:xfrm>
          <a:prstGeom prst="roundRect">
            <a:avLst>
              <a:gd name="adj" fmla="val 6014"/>
            </a:avLst>
          </a:prstGeom>
          <a:noFill/>
          <a:ln w="57150">
            <a:solidFill>
              <a:srgbClr val="808080"/>
            </a:solidFill>
            <a:miter lim="800000"/>
            <a:headEnd/>
            <a:tailEnd/>
          </a:ln>
        </p:spPr>
        <p:txBody>
          <a:bodyPr lIns="45719" rIns="45719" anchor="ctr"/>
          <a:lstStyle/>
          <a:p>
            <a:pPr defTabSz="2032000">
              <a:spcBef>
                <a:spcPts val="1200"/>
              </a:spcBef>
            </a:pPr>
            <a:endParaRPr lang="ru-RU" sz="3700" b="1">
              <a:solidFill>
                <a:srgbClr val="FFFFFF"/>
              </a:solidFill>
              <a:cs typeface="Arial" charset="0"/>
              <a:sym typeface="Arial" charset="0"/>
            </a:endParaRPr>
          </a:p>
        </p:txBody>
      </p:sp>
      <p:sp>
        <p:nvSpPr>
          <p:cNvPr id="15367" name="Скругленный прямоугольник 66"/>
          <p:cNvSpPr>
            <a:spLocks noChangeArrowheads="1"/>
          </p:cNvSpPr>
          <p:nvPr/>
        </p:nvSpPr>
        <p:spPr bwMode="auto">
          <a:xfrm>
            <a:off x="227013" y="3757613"/>
            <a:ext cx="4111625" cy="1376362"/>
          </a:xfrm>
          <a:prstGeom prst="roundRect">
            <a:avLst>
              <a:gd name="adj" fmla="val 6014"/>
            </a:avLst>
          </a:prstGeom>
          <a:noFill/>
          <a:ln w="57150">
            <a:solidFill>
              <a:srgbClr val="808080"/>
            </a:solidFill>
            <a:miter lim="800000"/>
            <a:headEnd/>
            <a:tailEnd/>
          </a:ln>
        </p:spPr>
        <p:txBody>
          <a:bodyPr lIns="45719" rIns="45719" anchor="ctr"/>
          <a:lstStyle/>
          <a:p>
            <a:pPr defTabSz="2032000">
              <a:spcBef>
                <a:spcPts val="1200"/>
              </a:spcBef>
            </a:pPr>
            <a:endParaRPr lang="ru-RU" sz="3700" b="1">
              <a:solidFill>
                <a:srgbClr val="FFFFFF"/>
              </a:solidFill>
              <a:cs typeface="Arial" charset="0"/>
              <a:sym typeface="Arial" charset="0"/>
            </a:endParaRPr>
          </a:p>
        </p:txBody>
      </p:sp>
      <p:pic>
        <p:nvPicPr>
          <p:cNvPr id="15368" name="Рисунок 1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0538" y="3103563"/>
            <a:ext cx="1454150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9" name="Прямоугольник 68"/>
          <p:cNvSpPr>
            <a:spLocks noChangeArrowheads="1"/>
          </p:cNvSpPr>
          <p:nvPr/>
        </p:nvSpPr>
        <p:spPr bwMode="auto">
          <a:xfrm>
            <a:off x="2368550" y="2859088"/>
            <a:ext cx="1846263" cy="73977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lIns="45719" rIns="45719">
            <a:spAutoFit/>
          </a:bodyPr>
          <a:lstStyle/>
          <a:p>
            <a:pPr defTabSz="2032000"/>
            <a:r>
              <a:rPr lang="en-US" b="1" i="1">
                <a:solidFill>
                  <a:srgbClr val="C00000"/>
                </a:solidFill>
                <a:cs typeface="Arial" charset="0"/>
                <a:sym typeface="Arial" charset="0"/>
              </a:rPr>
              <a:t>123</a:t>
            </a:r>
            <a:r>
              <a:rPr lang="en-US" i="1">
                <a:solidFill>
                  <a:srgbClr val="1F4E79"/>
                </a:solidFill>
                <a:cs typeface="Arial" charset="0"/>
                <a:sym typeface="Arial" charset="0"/>
              </a:rPr>
              <a:t> </a:t>
            </a:r>
            <a:r>
              <a:rPr lang="ru-RU" i="1">
                <a:solidFill>
                  <a:srgbClr val="1F4E79"/>
                </a:solidFill>
                <a:cs typeface="Arial" charset="0"/>
                <a:sym typeface="Arial" charset="0"/>
              </a:rPr>
              <a:t>онлайн-курса на русском и английском языках</a:t>
            </a:r>
          </a:p>
        </p:txBody>
      </p:sp>
      <p:sp>
        <p:nvSpPr>
          <p:cNvPr id="15370" name="Прямоугольник 68"/>
          <p:cNvSpPr>
            <a:spLocks noChangeArrowheads="1"/>
          </p:cNvSpPr>
          <p:nvPr/>
        </p:nvSpPr>
        <p:spPr bwMode="auto">
          <a:xfrm>
            <a:off x="352425" y="3814763"/>
            <a:ext cx="3937000" cy="52387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lIns="45719" rIns="45719">
            <a:spAutoFit/>
          </a:bodyPr>
          <a:lstStyle/>
          <a:p>
            <a:pPr defTabSz="2032000"/>
            <a:r>
              <a:rPr lang="ru-RU" i="1">
                <a:solidFill>
                  <a:srgbClr val="1F4E79"/>
                </a:solidFill>
                <a:cs typeface="Arial" charset="0"/>
                <a:sym typeface="Arial" charset="0"/>
              </a:rPr>
              <a:t>Более 700 онлайн-курсов на 20 российских платформах</a:t>
            </a:r>
          </a:p>
        </p:txBody>
      </p:sp>
      <p:sp>
        <p:nvSpPr>
          <p:cNvPr id="17" name="Стрелка вправо 58"/>
          <p:cNvSpPr/>
          <p:nvPr/>
        </p:nvSpPr>
        <p:spPr>
          <a:xfrm>
            <a:off x="4689475" y="4543425"/>
            <a:ext cx="477838" cy="484188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bg1">
              <a:lumMod val="50000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 defTabSz="2032070" fontAlgn="auto">
              <a:spcBef>
                <a:spcPts val="0"/>
              </a:spcBef>
              <a:spcAft>
                <a:spcPts val="0"/>
              </a:spcAft>
              <a:defRPr sz="4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40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72" name="61"/>
          <p:cNvSpPr>
            <a:spLocks noChangeArrowheads="1"/>
          </p:cNvSpPr>
          <p:nvPr/>
        </p:nvSpPr>
        <p:spPr bwMode="auto">
          <a:xfrm>
            <a:off x="2359025" y="1965325"/>
            <a:ext cx="1855788" cy="279400"/>
          </a:xfrm>
          <a:prstGeom prst="roundRect">
            <a:avLst>
              <a:gd name="adj" fmla="val 10250"/>
            </a:avLst>
          </a:prstGeom>
          <a:solidFill>
            <a:srgbClr val="DCDEE0"/>
          </a:solidFill>
          <a:ln w="12700">
            <a:noFill/>
            <a:miter lim="400000"/>
            <a:headEnd/>
            <a:tailEnd/>
          </a:ln>
        </p:spPr>
        <p:txBody>
          <a:bodyPr lIns="45719" rIns="45719" anchor="ctr"/>
          <a:lstStyle/>
          <a:p>
            <a:pPr algn="ctr" defTabSz="2032000">
              <a:spcBef>
                <a:spcPts val="1200"/>
              </a:spcBef>
            </a:pPr>
            <a:r>
              <a:rPr lang="ru-RU" b="1">
                <a:solidFill>
                  <a:srgbClr val="44546A"/>
                </a:solidFill>
                <a:cs typeface="Arial" charset="0"/>
                <a:sym typeface="Arial" charset="0"/>
              </a:rPr>
              <a:t>55</a:t>
            </a:r>
          </a:p>
        </p:txBody>
      </p:sp>
      <p:sp>
        <p:nvSpPr>
          <p:cNvPr id="15373" name="20"/>
          <p:cNvSpPr>
            <a:spLocks noChangeArrowheads="1"/>
          </p:cNvSpPr>
          <p:nvPr/>
        </p:nvSpPr>
        <p:spPr bwMode="auto">
          <a:xfrm>
            <a:off x="1733550" y="1965325"/>
            <a:ext cx="728663" cy="279400"/>
          </a:xfrm>
          <a:prstGeom prst="roundRect">
            <a:avLst>
              <a:gd name="adj" fmla="val 10250"/>
            </a:avLst>
          </a:prstGeom>
          <a:solidFill>
            <a:srgbClr val="F1C40E"/>
          </a:solidFill>
          <a:ln w="12700">
            <a:noFill/>
            <a:miter lim="400000"/>
            <a:headEnd/>
            <a:tailEnd/>
          </a:ln>
        </p:spPr>
        <p:txBody>
          <a:bodyPr lIns="45719" rIns="45719" anchor="ctr"/>
          <a:lstStyle/>
          <a:p>
            <a:pPr algn="ctr" defTabSz="2032000">
              <a:spcBef>
                <a:spcPts val="1200"/>
              </a:spcBef>
            </a:pPr>
            <a:r>
              <a:rPr lang="ru-RU" b="1">
                <a:solidFill>
                  <a:srgbClr val="44546A"/>
                </a:solidFill>
                <a:cs typeface="Arial" charset="0"/>
                <a:sym typeface="Arial" charset="0"/>
              </a:rPr>
              <a:t>1</a:t>
            </a:r>
            <a:r>
              <a:rPr lang="en-US" b="1">
                <a:solidFill>
                  <a:srgbClr val="44546A"/>
                </a:solidFill>
                <a:cs typeface="Arial" charset="0"/>
                <a:sym typeface="Arial" charset="0"/>
              </a:rPr>
              <a:t>5</a:t>
            </a:r>
            <a:endParaRPr lang="ru-RU" b="1">
              <a:solidFill>
                <a:srgbClr val="44546A"/>
              </a:solidFill>
              <a:cs typeface="Arial" charset="0"/>
              <a:sym typeface="Arial" charset="0"/>
            </a:endParaRPr>
          </a:p>
        </p:txBody>
      </p:sp>
      <p:sp>
        <p:nvSpPr>
          <p:cNvPr id="15374" name="19"/>
          <p:cNvSpPr>
            <a:spLocks noChangeArrowheads="1"/>
          </p:cNvSpPr>
          <p:nvPr/>
        </p:nvSpPr>
        <p:spPr bwMode="auto">
          <a:xfrm>
            <a:off x="430213" y="1965325"/>
            <a:ext cx="1368425" cy="279400"/>
          </a:xfrm>
          <a:prstGeom prst="roundRect">
            <a:avLst>
              <a:gd name="adj" fmla="val 10250"/>
            </a:avLst>
          </a:prstGeom>
          <a:solidFill>
            <a:srgbClr val="1ABC9C"/>
          </a:solidFill>
          <a:ln w="12700">
            <a:noFill/>
            <a:miter lim="400000"/>
            <a:headEnd/>
            <a:tailEnd/>
          </a:ln>
        </p:spPr>
        <p:txBody>
          <a:bodyPr lIns="45719" rIns="45719" anchor="ctr"/>
          <a:lstStyle/>
          <a:p>
            <a:pPr algn="ctr" defTabSz="2032000">
              <a:spcBef>
                <a:spcPts val="1200"/>
              </a:spcBef>
            </a:pPr>
            <a:r>
              <a:rPr lang="ru-RU" b="1">
                <a:solidFill>
                  <a:srgbClr val="FFFFFF"/>
                </a:solidFill>
                <a:cs typeface="Arial" charset="0"/>
                <a:sym typeface="Arial" charset="0"/>
              </a:rPr>
              <a:t>30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84170" y="1471088"/>
            <a:ext cx="4111772" cy="37574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79375" tIns="79375" rIns="79375" bIns="79375" spcCol="38100" anchor="ctr">
            <a:spAutoFit/>
          </a:bodyPr>
          <a:lstStyle/>
          <a:p>
            <a:pPr defTabSz="203207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solidFill>
                  <a:srgbClr val="C00000"/>
                </a:solidFill>
                <a:latin typeface="Arial"/>
                <a:ea typeface="Arial"/>
                <a:cs typeface="Arial"/>
              </a:rPr>
              <a:t>1 000 000 </a:t>
            </a:r>
            <a:r>
              <a:rPr lang="ru-RU" i="1" dirty="0">
                <a:solidFill>
                  <a:srgbClr val="1F4E79"/>
                </a:solidFill>
                <a:latin typeface="Arial"/>
                <a:ea typeface="Arial"/>
                <a:cs typeface="Arial"/>
                <a:sym typeface="Arial"/>
              </a:rPr>
              <a:t>заявок от </a:t>
            </a:r>
            <a:r>
              <a:rPr lang="ru-RU" b="1" i="1" dirty="0">
                <a:solidFill>
                  <a:srgbClr val="C00000"/>
                </a:solidFill>
                <a:latin typeface="Arial"/>
                <a:ea typeface="Arial"/>
                <a:cs typeface="Arial"/>
              </a:rPr>
              <a:t>300 000 </a:t>
            </a:r>
            <a:r>
              <a:rPr lang="ru-RU" i="1" dirty="0">
                <a:solidFill>
                  <a:srgbClr val="1F4E79"/>
                </a:solidFill>
                <a:latin typeface="Arial"/>
                <a:ea typeface="Arial"/>
                <a:cs typeface="Arial"/>
              </a:rPr>
              <a:t>пользователей</a:t>
            </a:r>
            <a:endParaRPr lang="en-US" i="1" dirty="0">
              <a:solidFill>
                <a:srgbClr val="1F4E79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5376" name="Прямоугольник 68"/>
          <p:cNvSpPr>
            <a:spLocks noChangeArrowheads="1"/>
          </p:cNvSpPr>
          <p:nvPr/>
        </p:nvSpPr>
        <p:spPr bwMode="auto">
          <a:xfrm>
            <a:off x="395288" y="2243138"/>
            <a:ext cx="1468437" cy="431800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lIns="45719" rIns="45719">
            <a:spAutoFit/>
          </a:bodyPr>
          <a:lstStyle/>
          <a:p>
            <a:pPr defTabSz="2032000"/>
            <a:r>
              <a:rPr lang="ru-RU" sz="1100" i="1">
                <a:solidFill>
                  <a:srgbClr val="1F4E79"/>
                </a:solidFill>
                <a:cs typeface="Arial" charset="0"/>
                <a:sym typeface="Helvetica Light"/>
              </a:rPr>
              <a:t>Студенты 300 университетов </a:t>
            </a:r>
          </a:p>
        </p:txBody>
      </p:sp>
      <p:sp>
        <p:nvSpPr>
          <p:cNvPr id="15377" name="Прямоугольник 68"/>
          <p:cNvSpPr>
            <a:spLocks noChangeArrowheads="1"/>
          </p:cNvSpPr>
          <p:nvPr/>
        </p:nvSpPr>
        <p:spPr bwMode="auto">
          <a:xfrm>
            <a:off x="1768475" y="2243138"/>
            <a:ext cx="1320800" cy="431800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lIns="45719" rIns="45719">
            <a:spAutoFit/>
          </a:bodyPr>
          <a:lstStyle/>
          <a:p>
            <a:pPr defTabSz="2032000"/>
            <a:r>
              <a:rPr lang="ru-RU" sz="1100" i="1">
                <a:solidFill>
                  <a:srgbClr val="1F4E79"/>
                </a:solidFill>
                <a:cs typeface="Arial" charset="0"/>
                <a:sym typeface="Helvetica Light"/>
              </a:rPr>
              <a:t>Преподаватели и учителя</a:t>
            </a:r>
          </a:p>
        </p:txBody>
      </p:sp>
      <p:sp>
        <p:nvSpPr>
          <p:cNvPr id="15378" name="Прямоугольник 68"/>
          <p:cNvSpPr>
            <a:spLocks noChangeArrowheads="1"/>
          </p:cNvSpPr>
          <p:nvPr/>
        </p:nvSpPr>
        <p:spPr bwMode="auto">
          <a:xfrm>
            <a:off x="3125788" y="2243138"/>
            <a:ext cx="1089025" cy="431800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lIns="45719" rIns="45719">
            <a:spAutoFit/>
          </a:bodyPr>
          <a:lstStyle/>
          <a:p>
            <a:pPr algn="r" defTabSz="2032000"/>
            <a:r>
              <a:rPr lang="ru-RU" sz="1100" i="1">
                <a:solidFill>
                  <a:srgbClr val="1F4E79"/>
                </a:solidFill>
                <a:cs typeface="Arial" charset="0"/>
                <a:sym typeface="Helvetica Light"/>
              </a:rPr>
              <a:t>Свободные слушатели</a:t>
            </a:r>
          </a:p>
        </p:txBody>
      </p:sp>
      <p:sp>
        <p:nvSpPr>
          <p:cNvPr id="15379" name="ЦЕНТР СОЦИАЛЬНОГО РАЗВИТИЯ РЕГИОНА"/>
          <p:cNvSpPr>
            <a:spLocks noChangeArrowheads="1"/>
          </p:cNvSpPr>
          <p:nvPr/>
        </p:nvSpPr>
        <p:spPr bwMode="auto">
          <a:xfrm>
            <a:off x="5437188" y="812800"/>
            <a:ext cx="3367087" cy="1187450"/>
          </a:xfrm>
          <a:prstGeom prst="roundRect">
            <a:avLst>
              <a:gd name="adj" fmla="val 10250"/>
            </a:avLst>
          </a:prstGeom>
          <a:solidFill>
            <a:srgbClr val="3498DB"/>
          </a:solidFill>
          <a:ln w="12700">
            <a:noFill/>
            <a:miter lim="400000"/>
            <a:headEnd/>
            <a:tailEnd/>
          </a:ln>
        </p:spPr>
        <p:txBody>
          <a:bodyPr lIns="45719" rIns="45719" anchor="ctr"/>
          <a:lstStyle/>
          <a:p>
            <a:pPr algn="ctr" defTabSz="2032000">
              <a:spcBef>
                <a:spcPts val="1200"/>
              </a:spcBef>
            </a:pPr>
            <a:r>
              <a:rPr lang="ru-RU" sz="1600" b="1">
                <a:solidFill>
                  <a:srgbClr val="FFFFFF"/>
                </a:solidFill>
                <a:cs typeface="Arial" charset="0"/>
              </a:rPr>
              <a:t>Освоение части образовательной программы</a:t>
            </a:r>
          </a:p>
        </p:txBody>
      </p:sp>
      <p:sp>
        <p:nvSpPr>
          <p:cNvPr id="15380" name="ЦЕНТР СОЦИАЛЬНОГО РАЗВИТИЯ РЕГИОНА"/>
          <p:cNvSpPr>
            <a:spLocks noChangeArrowheads="1"/>
          </p:cNvSpPr>
          <p:nvPr/>
        </p:nvSpPr>
        <p:spPr bwMode="auto">
          <a:xfrm>
            <a:off x="5467350" y="2324100"/>
            <a:ext cx="1458913" cy="803275"/>
          </a:xfrm>
          <a:prstGeom prst="roundRect">
            <a:avLst>
              <a:gd name="adj" fmla="val 10250"/>
            </a:avLst>
          </a:prstGeom>
          <a:solidFill>
            <a:srgbClr val="3498DB"/>
          </a:solidFill>
          <a:ln w="12700">
            <a:noFill/>
            <a:miter lim="400000"/>
            <a:headEnd/>
            <a:tailEnd/>
          </a:ln>
        </p:spPr>
        <p:txBody>
          <a:bodyPr lIns="45719" rIns="45719" anchor="ctr"/>
          <a:lstStyle/>
          <a:p>
            <a:pPr defTabSz="2032000">
              <a:spcBef>
                <a:spcPts val="1200"/>
              </a:spcBef>
            </a:pPr>
            <a:r>
              <a:rPr lang="ru-RU" sz="1200" b="1">
                <a:solidFill>
                  <a:srgbClr val="FFFFFF"/>
                </a:solidFill>
                <a:cs typeface="Arial" charset="0"/>
              </a:rPr>
              <a:t>Зачет результатов обучения</a:t>
            </a:r>
          </a:p>
        </p:txBody>
      </p:sp>
      <p:sp>
        <p:nvSpPr>
          <p:cNvPr id="15381" name="ЦЕНТР СОЦИАЛЬНОГО РАЗВИТИЯ РЕГИОНА"/>
          <p:cNvSpPr>
            <a:spLocks noChangeArrowheads="1"/>
          </p:cNvSpPr>
          <p:nvPr/>
        </p:nvSpPr>
        <p:spPr bwMode="auto">
          <a:xfrm>
            <a:off x="7343775" y="2324100"/>
            <a:ext cx="1460500" cy="803275"/>
          </a:xfrm>
          <a:prstGeom prst="roundRect">
            <a:avLst>
              <a:gd name="adj" fmla="val 10250"/>
            </a:avLst>
          </a:prstGeom>
          <a:solidFill>
            <a:srgbClr val="3498DB"/>
          </a:solidFill>
          <a:ln w="12700">
            <a:noFill/>
            <a:miter lim="400000"/>
            <a:headEnd/>
            <a:tailEnd/>
          </a:ln>
        </p:spPr>
        <p:txBody>
          <a:bodyPr lIns="45719" rIns="45719" anchor="ctr"/>
          <a:lstStyle/>
          <a:p>
            <a:pPr defTabSz="2032000">
              <a:spcBef>
                <a:spcPts val="1200"/>
              </a:spcBef>
            </a:pPr>
            <a:r>
              <a:rPr lang="ru-RU" sz="1200" b="1">
                <a:solidFill>
                  <a:srgbClr val="FFFFFF"/>
                </a:solidFill>
                <a:cs typeface="Arial" charset="0"/>
              </a:rPr>
              <a:t>Включение онлайн-курса в учебный план</a:t>
            </a:r>
          </a:p>
        </p:txBody>
      </p:sp>
      <p:sp>
        <p:nvSpPr>
          <p:cNvPr id="15382" name="ЦЕНТР СОЦИАЛЬНОГО РАЗВИТИЯ РЕГИОНА"/>
          <p:cNvSpPr>
            <a:spLocks noChangeArrowheads="1"/>
          </p:cNvSpPr>
          <p:nvPr/>
        </p:nvSpPr>
        <p:spPr bwMode="auto">
          <a:xfrm>
            <a:off x="5507038" y="3259138"/>
            <a:ext cx="3379787" cy="1076325"/>
          </a:xfrm>
          <a:prstGeom prst="roundRect">
            <a:avLst>
              <a:gd name="adj" fmla="val 10250"/>
            </a:avLst>
          </a:prstGeom>
          <a:solidFill>
            <a:srgbClr val="3498DB"/>
          </a:solidFill>
          <a:ln w="12700">
            <a:noFill/>
            <a:miter lim="400000"/>
            <a:headEnd/>
            <a:tailEnd/>
          </a:ln>
        </p:spPr>
        <p:txBody>
          <a:bodyPr lIns="45719" rIns="45719" anchor="ctr"/>
          <a:lstStyle/>
          <a:p>
            <a:pPr defTabSz="2032000">
              <a:spcBef>
                <a:spcPts val="1200"/>
              </a:spcBef>
            </a:pPr>
            <a:r>
              <a:rPr lang="ru-RU" sz="1200" b="1">
                <a:solidFill>
                  <a:srgbClr val="FFFFFF"/>
                </a:solidFill>
                <a:cs typeface="Arial" charset="0"/>
              </a:rPr>
              <a:t>Программы дополнительного образования + новые типы программ без достижения уровня образования: специализации, мини-магистратуры и т.п.</a:t>
            </a:r>
          </a:p>
        </p:txBody>
      </p:sp>
      <p:sp>
        <p:nvSpPr>
          <p:cNvPr id="15383" name="ЦЕНТР СОЦИАЛЬНОГО РАЗВИТИЯ РЕГИОНА"/>
          <p:cNvSpPr>
            <a:spLocks noChangeArrowheads="1"/>
          </p:cNvSpPr>
          <p:nvPr/>
        </p:nvSpPr>
        <p:spPr bwMode="auto">
          <a:xfrm>
            <a:off x="5519738" y="4430713"/>
            <a:ext cx="3367087" cy="703262"/>
          </a:xfrm>
          <a:prstGeom prst="roundRect">
            <a:avLst>
              <a:gd name="adj" fmla="val 10250"/>
            </a:avLst>
          </a:prstGeom>
          <a:solidFill>
            <a:srgbClr val="3498DB"/>
          </a:solidFill>
          <a:ln w="12700">
            <a:noFill/>
            <a:miter lim="400000"/>
            <a:headEnd/>
            <a:tailEnd/>
          </a:ln>
        </p:spPr>
        <p:txBody>
          <a:bodyPr lIns="45719" rIns="45719" anchor="ctr"/>
          <a:lstStyle/>
          <a:p>
            <a:pPr defTabSz="2032000">
              <a:spcBef>
                <a:spcPts val="1200"/>
              </a:spcBef>
            </a:pPr>
            <a:r>
              <a:rPr lang="ru-RU" sz="1200" b="1">
                <a:solidFill>
                  <a:srgbClr val="FFFFFF"/>
                </a:solidFill>
                <a:cs typeface="Arial" charset="0"/>
              </a:rPr>
              <a:t>Самообразование - освоение онлайн-курса без формального подтверждения результатов обучения</a:t>
            </a:r>
          </a:p>
        </p:txBody>
      </p:sp>
      <p:sp>
        <p:nvSpPr>
          <p:cNvPr id="15384" name="Стрелка вправо 58"/>
          <p:cNvSpPr>
            <a:spLocks noChangeArrowheads="1"/>
          </p:cNvSpPr>
          <p:nvPr/>
        </p:nvSpPr>
        <p:spPr bwMode="auto">
          <a:xfrm rot="5400000">
            <a:off x="5982494" y="1889919"/>
            <a:ext cx="355600" cy="512762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3498DB"/>
          </a:solidFill>
          <a:ln w="12700">
            <a:noFill/>
            <a:miter lim="400000"/>
            <a:headEnd/>
            <a:tailEnd/>
          </a:ln>
        </p:spPr>
        <p:txBody>
          <a:bodyPr lIns="45719" rIns="45719" anchor="ctr"/>
          <a:lstStyle/>
          <a:p>
            <a:pPr defTabSz="2032000"/>
            <a:endParaRPr lang="ru-RU" sz="4000">
              <a:solidFill>
                <a:srgbClr val="FFFFFF"/>
              </a:solidFill>
              <a:latin typeface="Calibri" pitchFamily="34" charset="0"/>
              <a:cs typeface="Calibri" pitchFamily="34" charset="0"/>
              <a:sym typeface="Calibri" pitchFamily="34" charset="0"/>
            </a:endParaRPr>
          </a:p>
        </p:txBody>
      </p:sp>
      <p:sp>
        <p:nvSpPr>
          <p:cNvPr id="15385" name="Стрелка вправо 30"/>
          <p:cNvSpPr>
            <a:spLocks noChangeArrowheads="1"/>
          </p:cNvSpPr>
          <p:nvPr/>
        </p:nvSpPr>
        <p:spPr bwMode="auto">
          <a:xfrm rot="5400000">
            <a:off x="7896225" y="1903413"/>
            <a:ext cx="357188" cy="512762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3498DB"/>
          </a:solidFill>
          <a:ln w="12700">
            <a:noFill/>
            <a:miter lim="400000"/>
            <a:headEnd/>
            <a:tailEnd/>
          </a:ln>
        </p:spPr>
        <p:txBody>
          <a:bodyPr lIns="45719" rIns="45719" anchor="ctr"/>
          <a:lstStyle/>
          <a:p>
            <a:pPr defTabSz="2032000"/>
            <a:endParaRPr lang="ru-RU" sz="4000">
              <a:solidFill>
                <a:srgbClr val="FFFFFF"/>
              </a:solidFill>
              <a:latin typeface="Calibri" pitchFamily="34" charset="0"/>
              <a:cs typeface="Calibri" pitchFamily="34" charset="0"/>
              <a:sym typeface="Calibri" pitchFamily="34" charset="0"/>
            </a:endParaRPr>
          </a:p>
        </p:txBody>
      </p:sp>
      <p:pic>
        <p:nvPicPr>
          <p:cNvPr id="15386" name="Picture 6" descr="Картинки по запросу российские mooc платформы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8000" y="4287838"/>
            <a:ext cx="771525" cy="728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87" name="Рисунок 32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373188" y="4310063"/>
            <a:ext cx="1397000" cy="34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88" name="Рисунок 33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395413" y="4721225"/>
            <a:ext cx="1374775" cy="31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89" name="Рисунок 34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900363" y="4335463"/>
            <a:ext cx="1341437" cy="315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90" name="Рисунок 35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781300" y="4705350"/>
            <a:ext cx="1493838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" name="Стрелка вправо 58"/>
          <p:cNvSpPr/>
          <p:nvPr/>
        </p:nvSpPr>
        <p:spPr>
          <a:xfrm>
            <a:off x="4662488" y="2643188"/>
            <a:ext cx="477837" cy="484187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bg1">
              <a:lumMod val="50000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 defTabSz="2032070" fontAlgn="auto">
              <a:spcBef>
                <a:spcPts val="0"/>
              </a:spcBef>
              <a:spcAft>
                <a:spcPts val="0"/>
              </a:spcAft>
              <a:defRPr sz="4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40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" name="Стрелка вправо 58"/>
          <p:cNvSpPr/>
          <p:nvPr/>
        </p:nvSpPr>
        <p:spPr>
          <a:xfrm>
            <a:off x="4683125" y="3259138"/>
            <a:ext cx="477838" cy="4826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bg1">
              <a:lumMod val="50000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 defTabSz="2032070" fontAlgn="auto">
              <a:spcBef>
                <a:spcPts val="0"/>
              </a:spcBef>
              <a:spcAft>
                <a:spcPts val="0"/>
              </a:spcAft>
              <a:defRPr sz="4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40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" name="Стрелка вправо 58"/>
          <p:cNvSpPr/>
          <p:nvPr/>
        </p:nvSpPr>
        <p:spPr>
          <a:xfrm>
            <a:off x="4689475" y="3873500"/>
            <a:ext cx="477838" cy="484188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bg1">
              <a:lumMod val="50000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 defTabSz="2032070" fontAlgn="auto">
              <a:spcBef>
                <a:spcPts val="0"/>
              </a:spcBef>
              <a:spcAft>
                <a:spcPts val="0"/>
              </a:spcAft>
              <a:defRPr sz="4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40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Заголовок 3"/>
          <p:cNvSpPr>
            <a:spLocks noGrp="1"/>
          </p:cNvSpPr>
          <p:nvPr>
            <p:ph type="title"/>
          </p:nvPr>
        </p:nvSpPr>
        <p:spPr>
          <a:xfrm>
            <a:off x="1436688" y="58738"/>
            <a:ext cx="7696200" cy="563562"/>
          </a:xfrm>
        </p:spPr>
        <p:txBody>
          <a:bodyPr/>
          <a:lstStyle/>
          <a:p>
            <a:pPr eaLnBrk="1" hangingPunct="1"/>
            <a:r>
              <a:rPr lang="ru-RU" sz="2800" smtClean="0">
                <a:solidFill>
                  <a:srgbClr val="C00000"/>
                </a:solidFill>
              </a:rPr>
              <a:t>Оценка качества ОК работодателями</a:t>
            </a:r>
          </a:p>
        </p:txBody>
      </p:sp>
      <p:sp>
        <p:nvSpPr>
          <p:cNvPr id="48130" name="Объект 2"/>
          <p:cNvSpPr>
            <a:spLocks noGrp="1"/>
          </p:cNvSpPr>
          <p:nvPr>
            <p:ph idx="1"/>
          </p:nvPr>
        </p:nvSpPr>
        <p:spPr>
          <a:xfrm>
            <a:off x="339725" y="692150"/>
            <a:ext cx="5343525" cy="4265613"/>
          </a:xfrm>
        </p:spPr>
        <p:txBody>
          <a:bodyPr/>
          <a:lstStyle/>
          <a:p>
            <a:pPr eaLnBrk="1" hangingPunct="1"/>
            <a:r>
              <a:rPr lang="ru-RU" sz="1600" smtClean="0"/>
              <a:t>Эксперты</a:t>
            </a:r>
          </a:p>
          <a:p>
            <a:pPr lvl="1" eaLnBrk="1" hangingPunct="1"/>
            <a:r>
              <a:rPr lang="ru-RU" sz="1200" smtClean="0"/>
              <a:t>Экспертами выступают представители организаций (предпочтительно из числа руководителей и/или ведущих специалистов), отвечающих требованиям к уровню образования, к стажу, к знаниям, умениям </a:t>
            </a:r>
          </a:p>
          <a:p>
            <a:pPr eaLnBrk="1" hangingPunct="1"/>
            <a:r>
              <a:rPr lang="ru-RU" sz="1600" smtClean="0"/>
              <a:t>Критерии</a:t>
            </a:r>
            <a:endParaRPr lang="ru-RU" sz="2200" smtClean="0"/>
          </a:p>
          <a:p>
            <a:pPr lvl="1" eaLnBrk="1" hangingPunct="1">
              <a:spcBef>
                <a:spcPct val="0"/>
              </a:spcBef>
            </a:pPr>
            <a:r>
              <a:rPr lang="ru-RU" sz="1200" smtClean="0"/>
              <a:t>Оценка показателей, характеризующих онлайн-курс с позиций соответствия существующим стандартам и классификаторам, регламентирующим трудовую деятельность: соответствие материала курса описанию трудовых функций в профессиональных стандартах; соответствие материала курса подготовке специалистов к различным видам  трудовой деятельности;</a:t>
            </a:r>
          </a:p>
          <a:p>
            <a:pPr lvl="1" eaLnBrk="1" hangingPunct="1">
              <a:spcBef>
                <a:spcPct val="0"/>
              </a:spcBef>
            </a:pPr>
            <a:r>
              <a:rPr lang="ru-RU" sz="1200" smtClean="0"/>
              <a:t>Оценка онлайн-курса участником опроса (актуальность, новизна, качество реализации, опыт работы с освоившими курс, возможность рекомендации сотрудникам).</a:t>
            </a:r>
          </a:p>
          <a:p>
            <a:pPr eaLnBrk="1" hangingPunct="1"/>
            <a:r>
              <a:rPr lang="ru-RU" sz="1600" smtClean="0"/>
              <a:t>Заключение</a:t>
            </a:r>
          </a:p>
          <a:p>
            <a:pPr lvl="1" eaLnBrk="1" hangingPunct="1"/>
            <a:r>
              <a:rPr lang="ru-RU" sz="1200" smtClean="0"/>
              <a:t>Фиксация фактов использования ОК для повышения квалификации сотрудников, факта заинтересованности в выпускниках ОК/серии ОК и т.п.;</a:t>
            </a:r>
          </a:p>
          <a:p>
            <a:pPr lvl="1" eaLnBrk="1" hangingPunct="1"/>
            <a:r>
              <a:rPr lang="ru-RU" sz="1200" smtClean="0"/>
              <a:t>Оценка ОК на </a:t>
            </a:r>
            <a:r>
              <a:rPr lang="ru-RU" sz="1200" b="1" smtClean="0"/>
              <a:t>соответствие профессиональным стандартам и/или внутренним требованиям к должностям</a:t>
            </a:r>
          </a:p>
        </p:txBody>
      </p:sp>
      <p:pic>
        <p:nvPicPr>
          <p:cNvPr id="48131" name="Рисунок 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08750" y="1006475"/>
            <a:ext cx="2571750" cy="255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2" name="Рисунок 8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73713" y="795338"/>
            <a:ext cx="2611437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3" name="TextBox 10"/>
          <p:cNvSpPr txBox="1">
            <a:spLocks noChangeArrowheads="1"/>
          </p:cNvSpPr>
          <p:nvPr/>
        </p:nvSpPr>
        <p:spPr bwMode="auto">
          <a:xfrm>
            <a:off x="5383213" y="3787775"/>
            <a:ext cx="3760787" cy="1169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ru-RU">
                <a:solidFill>
                  <a:srgbClr val="0070C0"/>
                </a:solidFill>
                <a:latin typeface="Calibri" pitchFamily="34" charset="0"/>
              </a:rPr>
              <a:t>Представители более 30 предприятий и организаций приняли участие в оценке качества онлайн-курсов в рамках апробации</a:t>
            </a:r>
          </a:p>
          <a:p>
            <a:pPr marL="285750" indent="-285750">
              <a:buFont typeface="Arial" charset="0"/>
              <a:buChar char="•"/>
            </a:pPr>
            <a:r>
              <a:rPr lang="ru-RU">
                <a:solidFill>
                  <a:srgbClr val="0070C0"/>
                </a:solidFill>
                <a:latin typeface="Calibri" pitchFamily="34" charset="0"/>
              </a:rPr>
              <a:t>Более 150 онлайн-курсов прошли оценку</a:t>
            </a:r>
          </a:p>
        </p:txBody>
      </p:sp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Заголовок 3"/>
          <p:cNvSpPr>
            <a:spLocks noGrp="1"/>
          </p:cNvSpPr>
          <p:nvPr>
            <p:ph type="title"/>
          </p:nvPr>
        </p:nvSpPr>
        <p:spPr>
          <a:xfrm>
            <a:off x="1436688" y="58738"/>
            <a:ext cx="7696200" cy="563562"/>
          </a:xfrm>
        </p:spPr>
        <p:txBody>
          <a:bodyPr/>
          <a:lstStyle/>
          <a:p>
            <a:pPr eaLnBrk="1" hangingPunct="1"/>
            <a:r>
              <a:rPr lang="ru-RU" sz="2800" smtClean="0">
                <a:solidFill>
                  <a:srgbClr val="C00000"/>
                </a:solidFill>
              </a:rPr>
              <a:t>Оценка качества ОК независимыми экспертами</a:t>
            </a:r>
          </a:p>
        </p:txBody>
      </p:sp>
      <p:sp>
        <p:nvSpPr>
          <p:cNvPr id="50178" name="Объект 2"/>
          <p:cNvSpPr>
            <a:spLocks noGrp="1"/>
          </p:cNvSpPr>
          <p:nvPr>
            <p:ph idx="1"/>
          </p:nvPr>
        </p:nvSpPr>
        <p:spPr>
          <a:xfrm>
            <a:off x="339725" y="692150"/>
            <a:ext cx="8299450" cy="4265613"/>
          </a:xfrm>
        </p:spPr>
        <p:txBody>
          <a:bodyPr/>
          <a:lstStyle/>
          <a:p>
            <a:pPr eaLnBrk="1" hangingPunct="1"/>
            <a:r>
              <a:rPr lang="ru-RU" sz="1600" smtClean="0"/>
              <a:t>Эксперты</a:t>
            </a:r>
          </a:p>
          <a:p>
            <a:pPr lvl="1" eaLnBrk="1" hangingPunct="1"/>
            <a:r>
              <a:rPr lang="ru-RU" sz="1200" smtClean="0"/>
              <a:t>Организатор экспертизы выбирается на конкурсной основе; эксперты включаются в реестр организатором экспертизы в соответствии с квалификационными требованиями; назначаются на проведение экспертизы случайным отбором с исключением конфликта интересов </a:t>
            </a:r>
          </a:p>
          <a:p>
            <a:pPr eaLnBrk="1" hangingPunct="1"/>
            <a:r>
              <a:rPr lang="ru-RU" sz="1600" smtClean="0"/>
              <a:t>Критерии</a:t>
            </a:r>
            <a:endParaRPr lang="ru-RU" sz="2200" smtClean="0"/>
          </a:p>
          <a:p>
            <a:pPr lvl="1" eaLnBrk="1" hangingPunct="1">
              <a:spcBef>
                <a:spcPct val="0"/>
              </a:spcBef>
            </a:pPr>
            <a:r>
              <a:rPr lang="ru-RU" sz="1200" b="1" smtClean="0"/>
              <a:t>Оценка содержательных характеристик ОК</a:t>
            </a:r>
            <a:r>
              <a:rPr lang="ru-RU" sz="1200" smtClean="0"/>
              <a:t>: корректность формата и авторского стиля ОК; актуальность и востребованность ОК; соответствие материалов ОК современным научным представлениям; корректность описания оригинальности ОК; наличие аналогичных по структуре и содержанию ОК; полнота содержания ОК в предметной области; отсутствие фактологических ошибок.</a:t>
            </a:r>
          </a:p>
          <a:p>
            <a:pPr lvl="1" eaLnBrk="1" hangingPunct="1">
              <a:spcBef>
                <a:spcPct val="0"/>
              </a:spcBef>
            </a:pPr>
            <a:r>
              <a:rPr lang="ru-RU" sz="1200" b="1" smtClean="0"/>
              <a:t>Педагогическая оценка ОК</a:t>
            </a:r>
            <a:r>
              <a:rPr lang="ru-RU" sz="1200" smtClean="0"/>
              <a:t>: корректность указания типа ОК; корректность описания целей и задач ОК; правильность указания направления подготовки; корректность определения соответствия ФГОС; корректность формулировки результатов обучения и компетенций, формируемых ОК; наличие фронда оценочных средств и его соответствие целям и задачам ОК; наличие методических указаний к выполнению заданий; понятность и доступность для целевой аудитории языка изложения и пр.</a:t>
            </a:r>
          </a:p>
          <a:p>
            <a:pPr eaLnBrk="1" hangingPunct="1"/>
            <a:r>
              <a:rPr lang="ru-RU" sz="1600" smtClean="0"/>
              <a:t>Заключение</a:t>
            </a:r>
          </a:p>
          <a:p>
            <a:pPr lvl="1" eaLnBrk="1" hangingPunct="1">
              <a:spcBef>
                <a:spcPct val="0"/>
              </a:spcBef>
            </a:pPr>
            <a:r>
              <a:rPr lang="ru-RU" sz="1200" smtClean="0"/>
              <a:t>Мотивированное перечисление положительных качеств ОК и его недостатков;</a:t>
            </a:r>
          </a:p>
          <a:p>
            <a:pPr lvl="1" eaLnBrk="1" hangingPunct="1">
              <a:spcBef>
                <a:spcPct val="0"/>
              </a:spcBef>
            </a:pPr>
            <a:r>
              <a:rPr lang="ru-RU" sz="1200" smtClean="0"/>
              <a:t>Замечания и практические предложения по улучшению онлайн-курса;</a:t>
            </a:r>
          </a:p>
          <a:p>
            <a:pPr lvl="1" eaLnBrk="1" hangingPunct="1">
              <a:spcBef>
                <a:spcPct val="0"/>
              </a:spcBef>
            </a:pPr>
            <a:r>
              <a:rPr lang="ru-RU" sz="1200" smtClean="0"/>
              <a:t>Общая оценка онлайн-курса и рекомендации правообладателю онлайн-курса.</a:t>
            </a:r>
            <a:endParaRPr lang="ru-RU" sz="1800" smtClean="0"/>
          </a:p>
        </p:txBody>
      </p:sp>
      <p:sp>
        <p:nvSpPr>
          <p:cNvPr id="50179" name="TextBox 10"/>
          <p:cNvSpPr txBox="1">
            <a:spLocks noChangeArrowheads="1"/>
          </p:cNvSpPr>
          <p:nvPr/>
        </p:nvSpPr>
        <p:spPr bwMode="auto">
          <a:xfrm>
            <a:off x="4227513" y="4352925"/>
            <a:ext cx="4826000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ru-RU">
                <a:solidFill>
                  <a:srgbClr val="0070C0"/>
                </a:solidFill>
                <a:latin typeface="Calibri" pitchFamily="34" charset="0"/>
              </a:rPr>
              <a:t>Проведена апробация оценки онлайн-курсов с использованием регламентов и критериев независимой академической экспертизы ОК для 30 курсов</a:t>
            </a:r>
          </a:p>
        </p:txBody>
      </p:sp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Заголовок 3"/>
          <p:cNvSpPr>
            <a:spLocks noGrp="1"/>
          </p:cNvSpPr>
          <p:nvPr>
            <p:ph type="title"/>
          </p:nvPr>
        </p:nvSpPr>
        <p:spPr>
          <a:xfrm>
            <a:off x="1436688" y="58738"/>
            <a:ext cx="7696200" cy="563562"/>
          </a:xfrm>
        </p:spPr>
        <p:txBody>
          <a:bodyPr/>
          <a:lstStyle/>
          <a:p>
            <a:pPr eaLnBrk="1" hangingPunct="1"/>
            <a:r>
              <a:rPr lang="ru-RU" sz="2800" smtClean="0">
                <a:solidFill>
                  <a:srgbClr val="C00000"/>
                </a:solidFill>
              </a:rPr>
              <a:t>Оценка качества ОК пользователями</a:t>
            </a:r>
          </a:p>
        </p:txBody>
      </p:sp>
      <p:sp>
        <p:nvSpPr>
          <p:cNvPr id="52226" name="Объект 2"/>
          <p:cNvSpPr>
            <a:spLocks noGrp="1"/>
          </p:cNvSpPr>
          <p:nvPr>
            <p:ph idx="1"/>
          </p:nvPr>
        </p:nvSpPr>
        <p:spPr>
          <a:xfrm>
            <a:off x="339725" y="692150"/>
            <a:ext cx="8299450" cy="4265613"/>
          </a:xfrm>
        </p:spPr>
        <p:txBody>
          <a:bodyPr/>
          <a:lstStyle/>
          <a:p>
            <a:pPr eaLnBrk="1" hangingPunct="1"/>
            <a:r>
              <a:rPr lang="ru-RU" sz="2000" smtClean="0"/>
              <a:t>Эксперты</a:t>
            </a:r>
          </a:p>
          <a:p>
            <a:pPr lvl="1" eaLnBrk="1" hangingPunct="1"/>
            <a:r>
              <a:rPr lang="ru-RU" sz="1600" smtClean="0"/>
              <a:t>Доступ к анкете пользовательской оценки ОК предоставляется пользователям, освоившим не менее 20% курса; вес оценки определяется долей освоенного курса </a:t>
            </a:r>
          </a:p>
          <a:p>
            <a:pPr eaLnBrk="1" hangingPunct="1"/>
            <a:r>
              <a:rPr lang="ru-RU" sz="2000" smtClean="0"/>
              <a:t>Критерии</a:t>
            </a:r>
            <a:endParaRPr lang="ru-RU" sz="2800" smtClean="0"/>
          </a:p>
          <a:p>
            <a:pPr lvl="1" eaLnBrk="1" hangingPunct="1">
              <a:spcBef>
                <a:spcPct val="0"/>
              </a:spcBef>
            </a:pPr>
            <a:r>
              <a:rPr lang="ru-RU" sz="1600" smtClean="0"/>
              <a:t>содержание курса; </a:t>
            </a:r>
          </a:p>
          <a:p>
            <a:pPr lvl="1" eaLnBrk="1" hangingPunct="1">
              <a:spcBef>
                <a:spcPct val="0"/>
              </a:spcBef>
            </a:pPr>
            <a:r>
              <a:rPr lang="ru-RU" sz="1600" smtClean="0"/>
              <a:t>структура курса; </a:t>
            </a:r>
          </a:p>
          <a:p>
            <a:pPr lvl="1" eaLnBrk="1" hangingPunct="1">
              <a:spcBef>
                <a:spcPct val="0"/>
              </a:spcBef>
            </a:pPr>
            <a:r>
              <a:rPr lang="ru-RU" sz="1600" smtClean="0"/>
              <a:t>работа преподавателя(ей); </a:t>
            </a:r>
          </a:p>
          <a:p>
            <a:pPr lvl="1" eaLnBrk="1" hangingPunct="1">
              <a:spcBef>
                <a:spcPct val="0"/>
              </a:spcBef>
            </a:pPr>
            <a:r>
              <a:rPr lang="ru-RU" sz="1600" smtClean="0"/>
              <a:t>процедура получения оценки и сертификата; </a:t>
            </a:r>
          </a:p>
          <a:p>
            <a:pPr lvl="1" eaLnBrk="1" hangingPunct="1">
              <a:spcBef>
                <a:spcPct val="0"/>
              </a:spcBef>
            </a:pPr>
            <a:r>
              <a:rPr lang="ru-RU" sz="1600" smtClean="0"/>
              <a:t>технические аспекты и эргономичность курса.</a:t>
            </a:r>
          </a:p>
          <a:p>
            <a:pPr eaLnBrk="1" hangingPunct="1"/>
            <a:r>
              <a:rPr lang="ru-RU" sz="2000" smtClean="0"/>
              <a:t>Заключение</a:t>
            </a:r>
          </a:p>
          <a:p>
            <a:pPr lvl="1" eaLnBrk="1" hangingPunct="1">
              <a:spcBef>
                <a:spcPct val="0"/>
              </a:spcBef>
            </a:pPr>
            <a:r>
              <a:rPr lang="ru-RU" sz="1600" smtClean="0"/>
              <a:t>Интегральная (численная) оценка качества ОК пользователями и оценки по каждой из групп критериев</a:t>
            </a:r>
            <a:endParaRPr lang="ru-RU" sz="2400" smtClean="0"/>
          </a:p>
        </p:txBody>
      </p:sp>
      <p:sp>
        <p:nvSpPr>
          <p:cNvPr id="52227" name="TextBox 4"/>
          <p:cNvSpPr txBox="1">
            <a:spLocks noChangeArrowheads="1"/>
          </p:cNvSpPr>
          <p:nvPr/>
        </p:nvSpPr>
        <p:spPr bwMode="auto">
          <a:xfrm>
            <a:off x="4999038" y="4100513"/>
            <a:ext cx="3760787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ru-RU">
                <a:solidFill>
                  <a:srgbClr val="0070C0"/>
                </a:solidFill>
                <a:latin typeface="Calibri" pitchFamily="34" charset="0"/>
              </a:rPr>
              <a:t>В рамках апробации в оценке качества онлайн-курсов приняли участие около 150 пользователей</a:t>
            </a:r>
          </a:p>
        </p:txBody>
      </p:sp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Заголовок 3"/>
          <p:cNvSpPr>
            <a:spLocks noGrp="1"/>
          </p:cNvSpPr>
          <p:nvPr>
            <p:ph type="title"/>
          </p:nvPr>
        </p:nvSpPr>
        <p:spPr>
          <a:xfrm>
            <a:off x="1436688" y="219075"/>
            <a:ext cx="7696200" cy="563563"/>
          </a:xfrm>
        </p:spPr>
        <p:txBody>
          <a:bodyPr/>
          <a:lstStyle/>
          <a:p>
            <a:pPr eaLnBrk="1" hangingPunct="1"/>
            <a:r>
              <a:rPr lang="ru-RU" sz="2400" smtClean="0">
                <a:solidFill>
                  <a:srgbClr val="C00000"/>
                </a:solidFill>
              </a:rPr>
              <a:t>Независимая оценка (добровольная аккредитация) ОК</a:t>
            </a:r>
            <a:br>
              <a:rPr lang="ru-RU" sz="2400" smtClean="0">
                <a:solidFill>
                  <a:srgbClr val="C00000"/>
                </a:solidFill>
              </a:rPr>
            </a:br>
            <a:r>
              <a:rPr lang="ru-RU" sz="2400" smtClean="0">
                <a:solidFill>
                  <a:srgbClr val="C00000"/>
                </a:solidFill>
              </a:rPr>
              <a:t>на соответствие лучшим практикам онлайн-образования</a:t>
            </a:r>
          </a:p>
        </p:txBody>
      </p:sp>
      <p:sp>
        <p:nvSpPr>
          <p:cNvPr id="54274" name="Объект 2"/>
          <p:cNvSpPr>
            <a:spLocks noGrp="1"/>
          </p:cNvSpPr>
          <p:nvPr>
            <p:ph idx="1"/>
          </p:nvPr>
        </p:nvSpPr>
        <p:spPr>
          <a:xfrm>
            <a:off x="339725" y="1001713"/>
            <a:ext cx="8299450" cy="3956050"/>
          </a:xfrm>
        </p:spPr>
        <p:txBody>
          <a:bodyPr/>
          <a:lstStyle/>
          <a:p>
            <a:pPr eaLnBrk="1" hangingPunct="1"/>
            <a:r>
              <a:rPr lang="ru-RU" sz="2000" smtClean="0"/>
              <a:t>Эксперты</a:t>
            </a:r>
          </a:p>
          <a:p>
            <a:pPr lvl="1" eaLnBrk="1" hangingPunct="1"/>
            <a:r>
              <a:rPr lang="ru-RU" sz="1600" smtClean="0"/>
              <a:t>Независимые организации, разработавшие собственные стандарты, спецификации, положения, описывающие суть требований, предъявляемых к технологиям реализации онлайн-курсов и процедуру оценки ОК на соответствие этим требованиям</a:t>
            </a:r>
          </a:p>
          <a:p>
            <a:pPr lvl="1" eaLnBrk="1" hangingPunct="1"/>
            <a:r>
              <a:rPr lang="ru-RU" sz="1600" smtClean="0"/>
              <a:t>Независимые организации (организаторы оценки) допускаются Экспертным советом на основе представленной заявки</a:t>
            </a:r>
          </a:p>
          <a:p>
            <a:pPr eaLnBrk="1" hangingPunct="1"/>
            <a:r>
              <a:rPr lang="ru-RU" sz="2000" smtClean="0"/>
              <a:t>Критерии</a:t>
            </a:r>
            <a:endParaRPr lang="ru-RU" sz="2800" smtClean="0"/>
          </a:p>
          <a:p>
            <a:pPr lvl="1" eaLnBrk="1" hangingPunct="1"/>
            <a:r>
              <a:rPr lang="ru-RU" sz="1600" smtClean="0"/>
              <a:t>Соответствие ОК стандарту (спецификации), описывающему требования к «лучшей практике»; победа ОК в конкурсе, проводимом в формате «лучших практик»</a:t>
            </a:r>
          </a:p>
          <a:p>
            <a:pPr eaLnBrk="1" hangingPunct="1"/>
            <a:r>
              <a:rPr lang="ru-RU" sz="2000" smtClean="0"/>
              <a:t>Заключение</a:t>
            </a:r>
          </a:p>
          <a:p>
            <a:pPr lvl="1" eaLnBrk="1" hangingPunct="1"/>
            <a:r>
              <a:rPr lang="ru-RU" sz="1600" smtClean="0"/>
              <a:t>«Бейджик» об уровне соответствия требованиям «лучшей практики»; описание требований; заключение экспертной комиссии</a:t>
            </a:r>
          </a:p>
        </p:txBody>
      </p:sp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Заголовок 3"/>
          <p:cNvSpPr>
            <a:spLocks noGrp="1"/>
          </p:cNvSpPr>
          <p:nvPr>
            <p:ph type="title"/>
          </p:nvPr>
        </p:nvSpPr>
        <p:spPr>
          <a:xfrm>
            <a:off x="1385888" y="-179388"/>
            <a:ext cx="7696200" cy="857251"/>
          </a:xfrm>
        </p:spPr>
        <p:txBody>
          <a:bodyPr/>
          <a:lstStyle/>
          <a:p>
            <a:pPr eaLnBrk="1" hangingPunct="1"/>
            <a:r>
              <a:rPr lang="ru-RU" smtClean="0">
                <a:solidFill>
                  <a:srgbClr val="C00000"/>
                </a:solidFill>
              </a:rPr>
              <a:t>Примеры «лучших практик»</a:t>
            </a: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 rtlCol="0">
            <a:normAutofit fontScale="85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 smtClean="0"/>
              <a:t>применение </a:t>
            </a:r>
            <a:r>
              <a:rPr lang="ru-RU" dirty="0"/>
              <a:t>в онлайн-обучении передовых педагогических технологий (адаптивное обучение, проектные методы обучения и др.);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/>
              <a:t>лучшие практики применения тестов, организации совместной работы обучающихся, организации </a:t>
            </a:r>
            <a:r>
              <a:rPr lang="ru-RU" dirty="0" err="1"/>
              <a:t>взаимо</a:t>
            </a:r>
            <a:r>
              <a:rPr lang="ru-RU" dirty="0"/>
              <a:t>- и </a:t>
            </a:r>
            <a:r>
              <a:rPr lang="ru-RU" dirty="0" err="1"/>
              <a:t>самооценивания</a:t>
            </a:r>
            <a:r>
              <a:rPr lang="ru-RU" dirty="0"/>
              <a:t>, визуализации учебного материала и др.; 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/>
              <a:t>практики обучения на ОК нетрадиционных форматов или с использованием новых технологических принципов и др</a:t>
            </a:r>
            <a:r>
              <a:rPr lang="ru-RU" dirty="0" smtClean="0"/>
              <a:t>.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 smtClean="0"/>
              <a:t>лучшие практики создания ОК на конкретных технологических платформах;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 smtClean="0"/>
              <a:t>соответствие </a:t>
            </a:r>
            <a:r>
              <a:rPr lang="ru-RU" dirty="0"/>
              <a:t>ОК стандартам доступности для особых категорий слушателей (лиц с ограниченными возможностями здоровья, для иностранных слушателей, обучение одаренных школьников и др</a:t>
            </a:r>
            <a:r>
              <a:rPr lang="ru-RU" dirty="0" smtClean="0"/>
              <a:t>.);</a:t>
            </a:r>
            <a:endParaRPr lang="ru-RU" dirty="0"/>
          </a:p>
        </p:txBody>
      </p:sp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Заголовок 3"/>
          <p:cNvSpPr>
            <a:spLocks noGrp="1"/>
          </p:cNvSpPr>
          <p:nvPr>
            <p:ph type="title"/>
          </p:nvPr>
        </p:nvSpPr>
        <p:spPr>
          <a:xfrm>
            <a:off x="1524000" y="104775"/>
            <a:ext cx="7696200" cy="857250"/>
          </a:xfrm>
        </p:spPr>
        <p:txBody>
          <a:bodyPr/>
          <a:lstStyle/>
          <a:p>
            <a:pPr eaLnBrk="1" hangingPunct="1"/>
            <a:r>
              <a:rPr lang="ru-RU" sz="2800" smtClean="0">
                <a:solidFill>
                  <a:srgbClr val="C00000"/>
                </a:solidFill>
              </a:rPr>
              <a:t>Приоритетный проект «Современная цифровая образовательная среда»</a:t>
            </a: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0600" y="965200"/>
            <a:ext cx="7458075" cy="406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0850" y="1085850"/>
            <a:ext cx="8229600" cy="3394075"/>
          </a:xfrm>
        </p:spPr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 smtClean="0"/>
              <a:t>Задачи проекта:</a:t>
            </a:r>
          </a:p>
          <a:p>
            <a:pPr lvl="1" eaLnBrk="1" fontAlgn="auto" hangingPunct="1">
              <a:spcAft>
                <a:spcPts val="0"/>
              </a:spcAft>
              <a:buFont typeface="Arial" panose="020B0604020202020204" pitchFamily="34" charset="0"/>
              <a:buChar char="–"/>
              <a:defRPr/>
            </a:pPr>
            <a:r>
              <a:rPr lang="ru-RU" b="1" dirty="0" smtClean="0"/>
              <a:t>Повысить качество </a:t>
            </a:r>
            <a:r>
              <a:rPr lang="ru-RU" b="1" dirty="0"/>
              <a:t>и </a:t>
            </a:r>
            <a:r>
              <a:rPr lang="ru-RU" b="1" dirty="0" smtClean="0"/>
              <a:t>доступность </a:t>
            </a:r>
            <a:r>
              <a:rPr lang="ru-RU" b="1" dirty="0"/>
              <a:t>образования в России за счет использования онлайн-курсов на всех уровнях образования</a:t>
            </a:r>
            <a:endParaRPr lang="ru-RU" b="1" dirty="0" smtClean="0"/>
          </a:p>
          <a:p>
            <a:pPr lvl="1" eaLnBrk="1" fontAlgn="auto" hangingPunct="1">
              <a:spcAft>
                <a:spcPts val="0"/>
              </a:spcAft>
              <a:buFont typeface="Arial" panose="020B0604020202020204" pitchFamily="34" charset="0"/>
              <a:buChar char="–"/>
              <a:defRPr/>
            </a:pPr>
            <a:r>
              <a:rPr lang="ru-RU" b="1" dirty="0" smtClean="0"/>
              <a:t>Создать условия для широкого вовлечения обучающихся в академическую мобильность с использованием онлайн-курсов при освоении основных образовательных программ</a:t>
            </a:r>
            <a:endParaRPr lang="ru-RU" b="1" dirty="0"/>
          </a:p>
          <a:p>
            <a:pPr lvl="1" eaLnBrk="1" fontAlgn="auto" hangingPunct="1">
              <a:spcAft>
                <a:spcPts val="0"/>
              </a:spcAft>
              <a:buFont typeface="Arial" panose="020B0604020202020204" pitchFamily="34" charset="0"/>
              <a:buChar char="–"/>
              <a:defRPr/>
            </a:pPr>
            <a:r>
              <a:rPr lang="ru-RU" b="1" dirty="0"/>
              <a:t>Создать механизмы постоянного повышения качества онлайн-курсов</a:t>
            </a:r>
          </a:p>
          <a:p>
            <a:pPr lvl="1" eaLnBrk="1" fontAlgn="auto" hangingPunct="1">
              <a:spcAft>
                <a:spcPts val="0"/>
              </a:spcAft>
              <a:buFont typeface="Arial" panose="020B0604020202020204" pitchFamily="34" charset="0"/>
              <a:buChar char="–"/>
              <a:defRPr/>
            </a:pPr>
            <a:r>
              <a:rPr lang="ru-RU" dirty="0"/>
              <a:t>Расширить число разработчиков онлайн-курсов и создать конкурентную среду для платформ, работающих в области формального образования</a:t>
            </a:r>
          </a:p>
          <a:p>
            <a:pPr lvl="1" eaLnBrk="1" fontAlgn="auto" hangingPunct="1">
              <a:spcAft>
                <a:spcPts val="0"/>
              </a:spcAft>
              <a:buFont typeface="Arial" panose="020B0604020202020204" pitchFamily="34" charset="0"/>
              <a:buChar char="–"/>
              <a:defRPr/>
            </a:pPr>
            <a:r>
              <a:rPr lang="ru-RU" dirty="0"/>
              <a:t>Повысить эффективность онлайн-технологий</a:t>
            </a:r>
          </a:p>
          <a:p>
            <a:pPr lvl="1" eaLnBrk="1" fontAlgn="auto" hangingPunct="1">
              <a:spcAft>
                <a:spcPts val="0"/>
              </a:spcAft>
              <a:buFont typeface="Arial" panose="020B0604020202020204" pitchFamily="34" charset="0"/>
              <a:buChar char="–"/>
              <a:defRPr/>
            </a:pPr>
            <a:r>
              <a:rPr lang="ru-RU" dirty="0"/>
              <a:t>Создать систему повышения квалификации в области онлайн-обучения</a:t>
            </a:r>
          </a:p>
          <a:p>
            <a:pPr lvl="1" eaLnBrk="1" fontAlgn="auto" hangingPunct="1">
              <a:spcAft>
                <a:spcPts val="0"/>
              </a:spcAft>
              <a:buFont typeface="Arial" panose="020B0604020202020204" pitchFamily="34" charset="0"/>
              <a:buChar char="–"/>
              <a:defRPr/>
            </a:pPr>
            <a:r>
              <a:rPr lang="ru-RU" dirty="0"/>
              <a:t>Ознакомить студентов и общество с возможностями онлайн-обучения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dirty="0"/>
          </a:p>
        </p:txBody>
      </p:sp>
      <p:sp>
        <p:nvSpPr>
          <p:cNvPr id="19458" name="Заголовок 3"/>
          <p:cNvSpPr txBox="1">
            <a:spLocks/>
          </p:cNvSpPr>
          <p:nvPr/>
        </p:nvSpPr>
        <p:spPr bwMode="auto">
          <a:xfrm>
            <a:off x="1123950" y="92075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80" tIns="34290" rIns="68580" bIns="34290" anchor="ctr"/>
          <a:lstStyle/>
          <a:p>
            <a:pPr algn="ctr"/>
            <a:r>
              <a:rPr lang="ru-RU" sz="2800">
                <a:solidFill>
                  <a:srgbClr val="C00000"/>
                </a:solidFill>
                <a:latin typeface="Calibri" pitchFamily="34" charset="0"/>
              </a:rPr>
              <a:t>Приоритетный проект «Современная цифровая образовательная среда»</a:t>
            </a:r>
          </a:p>
        </p:txBody>
      </p:sp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0850" y="1085850"/>
            <a:ext cx="8229600" cy="3394075"/>
          </a:xfrm>
        </p:spPr>
        <p:txBody>
          <a:bodyPr rtlCol="0">
            <a:normAutofit fontScale="85000"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 smtClean="0"/>
              <a:t>Открытое содержание и возможность оценить качество курса до начала обучения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 smtClean="0"/>
              <a:t>Удобный формат освоения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 smtClean="0"/>
              <a:t>Индивидуальные образовательные траектории (в </a:t>
            </a:r>
            <a:r>
              <a:rPr lang="ru-RU" dirty="0" err="1" smtClean="0"/>
              <a:t>т.ч</a:t>
            </a:r>
            <a:r>
              <a:rPr lang="ru-RU" dirty="0" smtClean="0"/>
              <a:t>. межуниверситетские)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 smtClean="0"/>
              <a:t>Возможность использования качественных образовательных ресурсов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 smtClean="0"/>
              <a:t>Широкое масштабирование числа обучающихся без увеличения затрат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 smtClean="0"/>
              <a:t>Автоматизация рутинной деятельности преподавателя и высвобождение его времени для новых видов контактной работы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dirty="0"/>
          </a:p>
        </p:txBody>
      </p:sp>
      <p:sp>
        <p:nvSpPr>
          <p:cNvPr id="21506" name="Заголовок 3"/>
          <p:cNvSpPr txBox="1">
            <a:spLocks/>
          </p:cNvSpPr>
          <p:nvPr/>
        </p:nvSpPr>
        <p:spPr bwMode="auto">
          <a:xfrm>
            <a:off x="1123950" y="92075"/>
            <a:ext cx="8229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80" tIns="34290" rIns="68580" bIns="34290" anchor="ctr"/>
          <a:lstStyle/>
          <a:p>
            <a:pPr algn="ctr"/>
            <a:r>
              <a:rPr lang="ru-RU" sz="2800">
                <a:solidFill>
                  <a:srgbClr val="C00000"/>
                </a:solidFill>
                <a:latin typeface="Calibri" pitchFamily="34" charset="0"/>
              </a:rPr>
              <a:t>Онлайн-курсы</a:t>
            </a:r>
          </a:p>
        </p:txBody>
      </p:sp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Объект 1"/>
          <p:cNvSpPr>
            <a:spLocks noGrp="1"/>
          </p:cNvSpPr>
          <p:nvPr>
            <p:ph idx="1"/>
          </p:nvPr>
        </p:nvSpPr>
        <p:spPr>
          <a:xfrm>
            <a:off x="450850" y="808038"/>
            <a:ext cx="8585200" cy="3981450"/>
          </a:xfrm>
        </p:spPr>
        <p:txBody>
          <a:bodyPr/>
          <a:lstStyle/>
          <a:p>
            <a:pPr eaLnBrk="1" hangingPunct="1"/>
            <a:r>
              <a:rPr lang="ru-RU" sz="1400" smtClean="0"/>
              <a:t>расширение образовательных возможностей, предлагаемых университетом студентам, повышение степени </a:t>
            </a:r>
            <a:r>
              <a:rPr lang="ru-RU" sz="1400" b="1" smtClean="0"/>
              <a:t>индивидуализации обучения, повышение привлекательности образовательных программ</a:t>
            </a:r>
            <a:r>
              <a:rPr lang="ru-RU" sz="1400" smtClean="0"/>
              <a:t>;</a:t>
            </a:r>
          </a:p>
          <a:p>
            <a:pPr eaLnBrk="1" hangingPunct="1"/>
            <a:r>
              <a:rPr lang="ru-RU" sz="1400" smtClean="0"/>
              <a:t>высвобождение востребованных кадровых ресурсов или </a:t>
            </a:r>
            <a:r>
              <a:rPr lang="ru-RU" sz="1400" b="1" smtClean="0"/>
              <a:t>восполнение недостающих ресурсов</a:t>
            </a:r>
            <a:r>
              <a:rPr lang="ru-RU" sz="1400" smtClean="0"/>
              <a:t>;</a:t>
            </a:r>
          </a:p>
          <a:p>
            <a:pPr eaLnBrk="1" hangingPunct="1"/>
            <a:r>
              <a:rPr lang="ru-RU" sz="1400" b="1" smtClean="0"/>
              <a:t>сокращение затрат </a:t>
            </a:r>
            <a:r>
              <a:rPr lang="ru-RU" sz="1400" smtClean="0"/>
              <a:t>на реализацию образовательных программ в части традиционных, малоэффективных форм взаимодействия со студентами;</a:t>
            </a:r>
          </a:p>
          <a:p>
            <a:pPr eaLnBrk="1" hangingPunct="1"/>
            <a:r>
              <a:rPr lang="ru-RU" sz="1400" b="1" smtClean="0"/>
              <a:t>высвобождение ресурсов для новых, проектных форм обучения;</a:t>
            </a:r>
          </a:p>
          <a:p>
            <a:pPr eaLnBrk="1" hangingPunct="1"/>
            <a:r>
              <a:rPr lang="ru-RU" sz="1400" smtClean="0"/>
              <a:t>высвобождение аудиторного фонда и экономия материально-технических ресурсов;</a:t>
            </a:r>
          </a:p>
          <a:p>
            <a:pPr eaLnBrk="1" hangingPunct="1"/>
            <a:r>
              <a:rPr lang="ru-RU" sz="1400" b="1" smtClean="0"/>
              <a:t>повышение качества обучения </a:t>
            </a:r>
            <a:r>
              <a:rPr lang="ru-RU" sz="1400" smtClean="0"/>
              <a:t>за счет использования эффективных онлайн курсов ведущих российских и международных преподавателей и экспертов и проведения независимого контроля знаний студентов;</a:t>
            </a:r>
          </a:p>
          <a:p>
            <a:pPr eaLnBrk="1" hangingPunct="1"/>
            <a:r>
              <a:rPr lang="ru-RU" sz="1400" smtClean="0"/>
              <a:t>обеспечение ритмичности обучения, вовлеченности обучающихся в течение всего периода изучения курса за счет строгой системы еженедельных контрольных заданий;</a:t>
            </a:r>
          </a:p>
          <a:p>
            <a:pPr eaLnBrk="1" hangingPunct="1"/>
            <a:r>
              <a:rPr lang="ru-RU" sz="1400" smtClean="0"/>
              <a:t>обеспечение формирования новых компетенций обучающихся за счет владения новыми технологиями обучения;</a:t>
            </a:r>
          </a:p>
          <a:p>
            <a:pPr eaLnBrk="1" hangingPunct="1"/>
            <a:r>
              <a:rPr lang="en-US" sz="1400" smtClean="0"/>
              <a:t>обеспечение прозрачности содержания обучения и, как следствие, </a:t>
            </a:r>
            <a:r>
              <a:rPr lang="en-US" sz="1400" b="1" smtClean="0"/>
              <a:t>повышение доверия к результатам обучения</a:t>
            </a:r>
            <a:r>
              <a:rPr lang="ru-RU" sz="1400" smtClean="0"/>
              <a:t>;</a:t>
            </a:r>
          </a:p>
          <a:p>
            <a:pPr eaLnBrk="1" hangingPunct="1"/>
            <a:r>
              <a:rPr lang="ru-RU" sz="1400" b="1" smtClean="0"/>
              <a:t>создание новых образовательных программ</a:t>
            </a:r>
            <a:r>
              <a:rPr lang="ru-RU" sz="1400" smtClean="0"/>
              <a:t>, в т.ч. по новым направлениям подготовки.</a:t>
            </a:r>
          </a:p>
        </p:txBody>
      </p:sp>
      <p:sp>
        <p:nvSpPr>
          <p:cNvPr id="23554" name="Заголовок 3"/>
          <p:cNvSpPr txBox="1">
            <a:spLocks/>
          </p:cNvSpPr>
          <p:nvPr/>
        </p:nvSpPr>
        <p:spPr bwMode="auto">
          <a:xfrm>
            <a:off x="1123950" y="92075"/>
            <a:ext cx="8229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80" tIns="34290" rIns="68580" bIns="34290" anchor="ctr"/>
          <a:lstStyle/>
          <a:p>
            <a:pPr algn="ctr"/>
            <a:r>
              <a:rPr lang="ru-RU" sz="2800">
                <a:solidFill>
                  <a:srgbClr val="C00000"/>
                </a:solidFill>
                <a:latin typeface="Calibri" pitchFamily="34" charset="0"/>
              </a:rPr>
              <a:t>Возможности для образовательных организаций</a:t>
            </a:r>
          </a:p>
        </p:txBody>
      </p:sp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0850" y="1085850"/>
            <a:ext cx="8229600" cy="3394075"/>
          </a:xfrm>
        </p:spPr>
        <p:txBody>
          <a:bodyPr rtlCol="0">
            <a:normAutofit fontScale="85000"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/>
              <a:t>Обеспечение </a:t>
            </a:r>
            <a:r>
              <a:rPr lang="ru-RU" b="1" dirty="0"/>
              <a:t>доверия к онлайн-курсу </a:t>
            </a:r>
            <a:r>
              <a:rPr lang="ru-RU" dirty="0"/>
              <a:t>через предоставление максимально полной и достоверной информации об онлайн-курсе и его качестве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b="1" dirty="0"/>
              <a:t>Упрощение</a:t>
            </a:r>
            <a:r>
              <a:rPr lang="ru-RU" dirty="0"/>
              <a:t> для образовательной организации процесса </a:t>
            </a:r>
            <a:r>
              <a:rPr lang="ru-RU" b="1" dirty="0"/>
              <a:t>принятия решения о </a:t>
            </a:r>
            <a:r>
              <a:rPr lang="ru-RU" b="1" dirty="0" smtClean="0"/>
              <a:t>зачете/использовании </a:t>
            </a:r>
            <a:r>
              <a:rPr lang="ru-RU" b="1" dirty="0"/>
              <a:t>результатов обучения </a:t>
            </a:r>
            <a:r>
              <a:rPr lang="ru-RU" dirty="0"/>
              <a:t>на онлайн-курсе в образовательной программе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b="1" dirty="0"/>
              <a:t>Вовлечения в систему формального образования </a:t>
            </a:r>
            <a:r>
              <a:rPr lang="ru-RU" dirty="0"/>
              <a:t>платформ, которые сегодня работают на рынке неформального образования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/>
              <a:t>Обеспечение конкурентной среды на рынке онлайн-образования и постоянная </a:t>
            </a:r>
            <a:r>
              <a:rPr lang="ru-RU" b="1" dirty="0"/>
              <a:t>мотивация разработчиков к улучшению качества </a:t>
            </a:r>
            <a:r>
              <a:rPr lang="ru-RU" b="1" dirty="0" smtClean="0"/>
              <a:t>онлайн-курсов</a:t>
            </a:r>
            <a:endParaRPr lang="ru-RU" b="1" dirty="0"/>
          </a:p>
        </p:txBody>
      </p:sp>
      <p:sp>
        <p:nvSpPr>
          <p:cNvPr id="25602" name="Заголовок 3"/>
          <p:cNvSpPr txBox="1">
            <a:spLocks/>
          </p:cNvSpPr>
          <p:nvPr/>
        </p:nvSpPr>
        <p:spPr bwMode="auto">
          <a:xfrm>
            <a:off x="1123950" y="92075"/>
            <a:ext cx="8229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80" tIns="34290" rIns="68580" bIns="34290" anchor="ctr"/>
          <a:lstStyle/>
          <a:p>
            <a:pPr algn="ctr"/>
            <a:r>
              <a:rPr lang="ru-RU" sz="2800">
                <a:solidFill>
                  <a:srgbClr val="C00000"/>
                </a:solidFill>
                <a:latin typeface="Calibri" pitchFamily="34" charset="0"/>
              </a:rPr>
              <a:t>Задачи системы оценки качества</a:t>
            </a:r>
          </a:p>
        </p:txBody>
      </p:sp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Заголовок 3"/>
          <p:cNvSpPr>
            <a:spLocks noGrp="1"/>
          </p:cNvSpPr>
          <p:nvPr>
            <p:ph type="title"/>
          </p:nvPr>
        </p:nvSpPr>
        <p:spPr>
          <a:xfrm>
            <a:off x="1385888" y="-179388"/>
            <a:ext cx="7696200" cy="857251"/>
          </a:xfrm>
        </p:spPr>
        <p:txBody>
          <a:bodyPr/>
          <a:lstStyle/>
          <a:p>
            <a:pPr eaLnBrk="1" hangingPunct="1"/>
            <a:r>
              <a:rPr lang="ru-RU" smtClean="0">
                <a:solidFill>
                  <a:srgbClr val="C00000"/>
                </a:solidFill>
              </a:rPr>
              <a:t>Ресурс «одного окна» (РОО) </a:t>
            </a:r>
            <a:r>
              <a:rPr lang="en-US" smtClean="0">
                <a:solidFill>
                  <a:srgbClr val="C00000"/>
                </a:solidFill>
              </a:rPr>
              <a:t>online.edu.ru</a:t>
            </a:r>
            <a:endParaRPr lang="ru-RU" smtClean="0">
              <a:solidFill>
                <a:srgbClr val="C00000"/>
              </a:solidFill>
            </a:endParaRPr>
          </a:p>
        </p:txBody>
      </p:sp>
      <p:pic>
        <p:nvPicPr>
          <p:cNvPr id="27650" name="Рисунок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73175" y="677863"/>
            <a:ext cx="6634163" cy="437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Заголовок 3"/>
          <p:cNvSpPr>
            <a:spLocks noGrp="1"/>
          </p:cNvSpPr>
          <p:nvPr>
            <p:ph type="title"/>
          </p:nvPr>
        </p:nvSpPr>
        <p:spPr>
          <a:xfrm>
            <a:off x="1385888" y="-179388"/>
            <a:ext cx="7696200" cy="857251"/>
          </a:xfrm>
        </p:spPr>
        <p:txBody>
          <a:bodyPr/>
          <a:lstStyle/>
          <a:p>
            <a:pPr eaLnBrk="1" hangingPunct="1"/>
            <a:r>
              <a:rPr lang="ru-RU" smtClean="0">
                <a:solidFill>
                  <a:srgbClr val="C00000"/>
                </a:solidFill>
              </a:rPr>
              <a:t>Функции «одного окна»</a:t>
            </a:r>
          </a:p>
        </p:txBody>
      </p:sp>
      <p:pic>
        <p:nvPicPr>
          <p:cNvPr id="29698" name="pasted-image.pdf" descr="pasted-image.pd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81325" y="2560638"/>
            <a:ext cx="766763" cy="452437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</p:pic>
      <p:sp>
        <p:nvSpPr>
          <p:cNvPr id="29699" name="Прямоугольник 68"/>
          <p:cNvSpPr>
            <a:spLocks noChangeArrowheads="1"/>
          </p:cNvSpPr>
          <p:nvPr/>
        </p:nvSpPr>
        <p:spPr bwMode="auto">
          <a:xfrm>
            <a:off x="576263" y="1881188"/>
            <a:ext cx="1109662" cy="60007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lIns="45719" rIns="45719">
            <a:spAutoFit/>
          </a:bodyPr>
          <a:lstStyle/>
          <a:p>
            <a:pPr algn="ctr" defTabSz="2032000"/>
            <a:r>
              <a:rPr lang="ru-RU" sz="1100" i="1">
                <a:solidFill>
                  <a:srgbClr val="1F4E79"/>
                </a:solidFill>
                <a:cs typeface="Arial" charset="0"/>
                <a:sym typeface="Arial" charset="0"/>
              </a:rPr>
              <a:t>Организации, реализующие онлайн-курсы</a:t>
            </a:r>
          </a:p>
        </p:txBody>
      </p:sp>
      <p:sp>
        <p:nvSpPr>
          <p:cNvPr id="29700" name="Скругленный прямоугольник 66"/>
          <p:cNvSpPr>
            <a:spLocks noChangeArrowheads="1"/>
          </p:cNvSpPr>
          <p:nvPr/>
        </p:nvSpPr>
        <p:spPr bwMode="auto">
          <a:xfrm>
            <a:off x="2492375" y="2397125"/>
            <a:ext cx="1701800" cy="1014413"/>
          </a:xfrm>
          <a:prstGeom prst="roundRect">
            <a:avLst>
              <a:gd name="adj" fmla="val 6014"/>
            </a:avLst>
          </a:prstGeom>
          <a:noFill/>
          <a:ln w="57150">
            <a:solidFill>
              <a:srgbClr val="808080"/>
            </a:solidFill>
            <a:miter lim="800000"/>
            <a:headEnd/>
            <a:tailEnd/>
          </a:ln>
        </p:spPr>
        <p:txBody>
          <a:bodyPr lIns="45719" rIns="45719" anchor="ctr"/>
          <a:lstStyle/>
          <a:p>
            <a:pPr defTabSz="2032000">
              <a:spcBef>
                <a:spcPts val="1200"/>
              </a:spcBef>
            </a:pPr>
            <a:endParaRPr lang="ru-RU" sz="2400" b="1">
              <a:solidFill>
                <a:srgbClr val="FFFFFF"/>
              </a:solidFill>
              <a:cs typeface="Arial" charset="0"/>
              <a:sym typeface="Arial" charset="0"/>
            </a:endParaRPr>
          </a:p>
        </p:txBody>
      </p:sp>
      <p:sp>
        <p:nvSpPr>
          <p:cNvPr id="11" name="5-конечная звезда 10"/>
          <p:cNvSpPr/>
          <p:nvPr/>
        </p:nvSpPr>
        <p:spPr>
          <a:xfrm>
            <a:off x="2874963" y="3140075"/>
            <a:ext cx="163512" cy="1270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/>
          </a:p>
        </p:txBody>
      </p:sp>
      <p:sp>
        <p:nvSpPr>
          <p:cNvPr id="12" name="5-конечная звезда 11"/>
          <p:cNvSpPr/>
          <p:nvPr/>
        </p:nvSpPr>
        <p:spPr>
          <a:xfrm>
            <a:off x="3116263" y="3148013"/>
            <a:ext cx="163512" cy="1270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/>
          </a:p>
        </p:txBody>
      </p:sp>
      <p:sp>
        <p:nvSpPr>
          <p:cNvPr id="13" name="5-конечная звезда 12"/>
          <p:cNvSpPr/>
          <p:nvPr/>
        </p:nvSpPr>
        <p:spPr>
          <a:xfrm>
            <a:off x="3363913" y="3148013"/>
            <a:ext cx="163512" cy="1270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/>
          </a:p>
        </p:txBody>
      </p:sp>
      <p:sp>
        <p:nvSpPr>
          <p:cNvPr id="14" name="5-конечная звезда 13"/>
          <p:cNvSpPr/>
          <p:nvPr/>
        </p:nvSpPr>
        <p:spPr>
          <a:xfrm>
            <a:off x="3613150" y="3154363"/>
            <a:ext cx="163513" cy="128587"/>
          </a:xfrm>
          <a:prstGeom prst="star5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/>
          </a:p>
        </p:txBody>
      </p:sp>
      <p:sp>
        <p:nvSpPr>
          <p:cNvPr id="15" name="TextBox 14"/>
          <p:cNvSpPr txBox="1"/>
          <p:nvPr/>
        </p:nvSpPr>
        <p:spPr>
          <a:xfrm>
            <a:off x="3644900" y="2352675"/>
            <a:ext cx="754063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√</a:t>
            </a:r>
          </a:p>
        </p:txBody>
      </p:sp>
      <p:cxnSp>
        <p:nvCxnSpPr>
          <p:cNvPr id="16" name="Прямая со стрелкой 10"/>
          <p:cNvCxnSpPr/>
          <p:nvPr/>
        </p:nvCxnSpPr>
        <p:spPr>
          <a:xfrm>
            <a:off x="1685925" y="2608263"/>
            <a:ext cx="571500" cy="4762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Стрелка вправо 7"/>
          <p:cNvSpPr/>
          <p:nvPr/>
        </p:nvSpPr>
        <p:spPr>
          <a:xfrm rot="19502963">
            <a:off x="4522788" y="2057400"/>
            <a:ext cx="328612" cy="217488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bg1">
              <a:lumMod val="85000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 defTabSz="2032070" fontAlgn="auto">
              <a:spcBef>
                <a:spcPts val="0"/>
              </a:spcBef>
              <a:spcAft>
                <a:spcPts val="0"/>
              </a:spcAft>
              <a:defRPr sz="4000">
                <a:solidFill>
                  <a:srgbClr val="1F4E79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>
              <a:solidFill>
                <a:srgbClr val="1F4E7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708" name="TextBox 17"/>
          <p:cNvSpPr txBox="1">
            <a:spLocks noChangeArrowheads="1"/>
          </p:cNvSpPr>
          <p:nvPr/>
        </p:nvSpPr>
        <p:spPr bwMode="auto">
          <a:xfrm>
            <a:off x="1514475" y="2663825"/>
            <a:ext cx="895350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100">
                <a:solidFill>
                  <a:srgbClr val="0070C0"/>
                </a:solidFill>
                <a:latin typeface="Calibri" pitchFamily="34" charset="0"/>
              </a:rPr>
              <a:t>Описание курса</a:t>
            </a:r>
            <a:endParaRPr lang="en-US" sz="1100">
              <a:solidFill>
                <a:srgbClr val="0070C0"/>
              </a:solidFill>
              <a:latin typeface="Calibri" pitchFamily="34" charset="0"/>
            </a:endParaRPr>
          </a:p>
        </p:txBody>
      </p:sp>
      <p:pic>
        <p:nvPicPr>
          <p:cNvPr id="29709" name="Изображение 74" descr="Изображение 7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7713" y="2384425"/>
            <a:ext cx="779462" cy="487363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</p:pic>
      <p:sp>
        <p:nvSpPr>
          <p:cNvPr id="29710" name="Прямоугольник 68"/>
          <p:cNvSpPr>
            <a:spLocks noChangeArrowheads="1"/>
          </p:cNvSpPr>
          <p:nvPr/>
        </p:nvSpPr>
        <p:spPr bwMode="auto">
          <a:xfrm>
            <a:off x="606425" y="3786188"/>
            <a:ext cx="1108075" cy="60007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lIns="45719" rIns="45719">
            <a:spAutoFit/>
          </a:bodyPr>
          <a:lstStyle/>
          <a:p>
            <a:pPr algn="ctr" defTabSz="2032000"/>
            <a:r>
              <a:rPr lang="ru-RU" sz="1100" i="1">
                <a:solidFill>
                  <a:srgbClr val="1F4E79"/>
                </a:solidFill>
                <a:cs typeface="Arial" charset="0"/>
                <a:sym typeface="Arial" charset="0"/>
              </a:rPr>
              <a:t>Вузы, реализующие мобильность</a:t>
            </a:r>
          </a:p>
        </p:txBody>
      </p:sp>
      <p:pic>
        <p:nvPicPr>
          <p:cNvPr id="29711" name="Изображение 74" descr="Изображение 7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1525" y="3267075"/>
            <a:ext cx="777875" cy="487363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</p:pic>
      <p:cxnSp>
        <p:nvCxnSpPr>
          <p:cNvPr id="23" name="Прямая со стрелкой 10"/>
          <p:cNvCxnSpPr/>
          <p:nvPr/>
        </p:nvCxnSpPr>
        <p:spPr>
          <a:xfrm flipV="1">
            <a:off x="1711325" y="3324225"/>
            <a:ext cx="584200" cy="24765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713" name="TextBox 23"/>
          <p:cNvSpPr txBox="1">
            <a:spLocks noChangeArrowheads="1"/>
          </p:cNvSpPr>
          <p:nvPr/>
        </p:nvSpPr>
        <p:spPr bwMode="auto">
          <a:xfrm>
            <a:off x="1809750" y="3586163"/>
            <a:ext cx="1306513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100">
                <a:solidFill>
                  <a:srgbClr val="0070C0"/>
                </a:solidFill>
                <a:latin typeface="Calibri" pitchFamily="34" charset="0"/>
              </a:rPr>
              <a:t>Определение перечня «зачитываемых» курсов</a:t>
            </a:r>
            <a:endParaRPr lang="en-US" sz="1100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25" name="Стрелка вправо 7"/>
          <p:cNvSpPr/>
          <p:nvPr/>
        </p:nvSpPr>
        <p:spPr>
          <a:xfrm>
            <a:off x="4489450" y="3219450"/>
            <a:ext cx="328613" cy="217488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bg1">
              <a:lumMod val="85000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 defTabSz="2032070" fontAlgn="auto">
              <a:spcBef>
                <a:spcPts val="0"/>
              </a:spcBef>
              <a:spcAft>
                <a:spcPts val="0"/>
              </a:spcAft>
              <a:defRPr sz="4000">
                <a:solidFill>
                  <a:srgbClr val="1F4E79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>
              <a:solidFill>
                <a:srgbClr val="1F4E7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715" name="Площадки диалога"/>
          <p:cNvSpPr>
            <a:spLocks noChangeArrowheads="1"/>
          </p:cNvSpPr>
          <p:nvPr/>
        </p:nvSpPr>
        <p:spPr bwMode="auto">
          <a:xfrm>
            <a:off x="5062538" y="3865563"/>
            <a:ext cx="3619500" cy="795337"/>
          </a:xfrm>
          <a:prstGeom prst="roundRect">
            <a:avLst>
              <a:gd name="adj" fmla="val 10250"/>
            </a:avLst>
          </a:prstGeom>
          <a:solidFill>
            <a:srgbClr val="0070C0"/>
          </a:solidFill>
          <a:ln w="12700">
            <a:noFill/>
            <a:miter lim="400000"/>
            <a:headEnd/>
            <a:tailEnd/>
          </a:ln>
        </p:spPr>
        <p:txBody>
          <a:bodyPr lIns="45719" rIns="45719" anchor="ctr"/>
          <a:lstStyle/>
          <a:p>
            <a:pPr algn="ctr" defTabSz="2032000">
              <a:spcBef>
                <a:spcPts val="1200"/>
              </a:spcBef>
            </a:pPr>
            <a:r>
              <a:rPr lang="ru-RU" sz="1100">
                <a:solidFill>
                  <a:srgbClr val="FFFFFF"/>
                </a:solidFill>
                <a:cs typeface="Arial" charset="0"/>
                <a:sym typeface="Arial" charset="0"/>
              </a:rPr>
              <a:t>Обмен информацией об обучающихся и процессе освоения онлайн-курсов между образовательными организациями при реализации виртуальной академической мобильности </a:t>
            </a:r>
          </a:p>
        </p:txBody>
      </p:sp>
      <p:sp>
        <p:nvSpPr>
          <p:cNvPr id="29716" name="Площадки диалога"/>
          <p:cNvSpPr>
            <a:spLocks noChangeArrowheads="1"/>
          </p:cNvSpPr>
          <p:nvPr/>
        </p:nvSpPr>
        <p:spPr bwMode="auto">
          <a:xfrm>
            <a:off x="5053013" y="2328863"/>
            <a:ext cx="3619500" cy="725487"/>
          </a:xfrm>
          <a:prstGeom prst="roundRect">
            <a:avLst>
              <a:gd name="adj" fmla="val 10250"/>
            </a:avLst>
          </a:prstGeom>
          <a:solidFill>
            <a:srgbClr val="0070C0"/>
          </a:solidFill>
          <a:ln w="12700">
            <a:noFill/>
            <a:miter lim="400000"/>
            <a:headEnd/>
            <a:tailEnd/>
          </a:ln>
        </p:spPr>
        <p:txBody>
          <a:bodyPr lIns="45719" rIns="45719" anchor="ctr"/>
          <a:lstStyle/>
          <a:p>
            <a:pPr algn="ctr" defTabSz="2032000">
              <a:spcBef>
                <a:spcPts val="1200"/>
              </a:spcBef>
            </a:pPr>
            <a:r>
              <a:rPr lang="ru-RU" sz="1100">
                <a:solidFill>
                  <a:srgbClr val="FFFFFF"/>
                </a:solidFill>
                <a:cs typeface="Arial" charset="0"/>
                <a:sym typeface="Arial" charset="0"/>
              </a:rPr>
              <a:t>Информация для обучающихся и образовательных организаций об онлайн-курсах и их оценках, а также фиксация возможности их освоения или зачета в рамках конкретных образовательных программ</a:t>
            </a:r>
          </a:p>
        </p:txBody>
      </p:sp>
      <p:sp>
        <p:nvSpPr>
          <p:cNvPr id="29717" name="Площадки диалога"/>
          <p:cNvSpPr>
            <a:spLocks noChangeArrowheads="1"/>
          </p:cNvSpPr>
          <p:nvPr/>
        </p:nvSpPr>
        <p:spPr bwMode="auto">
          <a:xfrm>
            <a:off x="5062538" y="3138488"/>
            <a:ext cx="3619500" cy="638175"/>
          </a:xfrm>
          <a:prstGeom prst="roundRect">
            <a:avLst>
              <a:gd name="adj" fmla="val 10250"/>
            </a:avLst>
          </a:prstGeom>
          <a:solidFill>
            <a:srgbClr val="0070C0"/>
          </a:solidFill>
          <a:ln w="12700">
            <a:noFill/>
            <a:miter lim="400000"/>
            <a:headEnd/>
            <a:tailEnd/>
          </a:ln>
        </p:spPr>
        <p:txBody>
          <a:bodyPr lIns="45719" rIns="45719" anchor="ctr"/>
          <a:lstStyle/>
          <a:p>
            <a:pPr algn="ctr" defTabSz="2032000">
              <a:spcBef>
                <a:spcPts val="1200"/>
              </a:spcBef>
            </a:pPr>
            <a:r>
              <a:rPr lang="ru-RU" sz="1100">
                <a:solidFill>
                  <a:srgbClr val="FFFFFF"/>
                </a:solidFill>
                <a:cs typeface="Arial" charset="0"/>
                <a:sym typeface="Arial" charset="0"/>
              </a:rPr>
              <a:t>Информация о востребованности онлайн-курсов, мониторинг использования онлайн-курсов образовательными организациями при реализации образовательных программ</a:t>
            </a:r>
          </a:p>
        </p:txBody>
      </p:sp>
      <p:sp>
        <p:nvSpPr>
          <p:cNvPr id="29" name="Стрелка вправо 7"/>
          <p:cNvSpPr/>
          <p:nvPr/>
        </p:nvSpPr>
        <p:spPr>
          <a:xfrm>
            <a:off x="4491038" y="2543175"/>
            <a:ext cx="328612" cy="217488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bg1">
              <a:lumMod val="85000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 defTabSz="2032070" fontAlgn="auto">
              <a:spcBef>
                <a:spcPts val="0"/>
              </a:spcBef>
              <a:spcAft>
                <a:spcPts val="0"/>
              </a:spcAft>
              <a:defRPr sz="4000">
                <a:solidFill>
                  <a:srgbClr val="1F4E79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>
              <a:solidFill>
                <a:srgbClr val="1F4E7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719" name="Площадки диалога"/>
          <p:cNvSpPr>
            <a:spLocks noChangeArrowheads="1"/>
          </p:cNvSpPr>
          <p:nvPr/>
        </p:nvSpPr>
        <p:spPr bwMode="auto">
          <a:xfrm>
            <a:off x="5053013" y="1616075"/>
            <a:ext cx="3619500" cy="639763"/>
          </a:xfrm>
          <a:prstGeom prst="roundRect">
            <a:avLst>
              <a:gd name="adj" fmla="val 10250"/>
            </a:avLst>
          </a:prstGeom>
          <a:solidFill>
            <a:srgbClr val="0070C0"/>
          </a:solidFill>
          <a:ln w="12700">
            <a:noFill/>
            <a:miter lim="400000"/>
            <a:headEnd/>
            <a:tailEnd/>
          </a:ln>
        </p:spPr>
        <p:txBody>
          <a:bodyPr lIns="45719" rIns="45719" anchor="ctr"/>
          <a:lstStyle/>
          <a:p>
            <a:pPr algn="ctr" defTabSz="2032000">
              <a:spcBef>
                <a:spcPts val="1200"/>
              </a:spcBef>
            </a:pPr>
            <a:r>
              <a:rPr lang="ru-RU" sz="1100">
                <a:solidFill>
                  <a:srgbClr val="FFFFFF"/>
                </a:solidFill>
                <a:cs typeface="Arial" charset="0"/>
                <a:sym typeface="Arial" charset="0"/>
              </a:rPr>
              <a:t>Единый каталог онлайн-курсов с разных платформ, глобальная идентификация онлайн-курсов, описание с привязкой к карте компетенций, хранение архива версий</a:t>
            </a:r>
          </a:p>
        </p:txBody>
      </p:sp>
      <p:sp>
        <p:nvSpPr>
          <p:cNvPr id="31" name="Стрелка вправо 7"/>
          <p:cNvSpPr/>
          <p:nvPr/>
        </p:nvSpPr>
        <p:spPr>
          <a:xfrm rot="2097037" flipV="1">
            <a:off x="4518025" y="3746500"/>
            <a:ext cx="328613" cy="21907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bg1">
              <a:lumMod val="85000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 defTabSz="2032070" fontAlgn="auto">
              <a:spcBef>
                <a:spcPts val="0"/>
              </a:spcBef>
              <a:spcAft>
                <a:spcPts val="0"/>
              </a:spcAft>
              <a:defRPr sz="4000">
                <a:solidFill>
                  <a:srgbClr val="1F4E79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>
              <a:solidFill>
                <a:srgbClr val="1F4E7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721" name="Прямоугольник 68"/>
          <p:cNvSpPr>
            <a:spLocks noChangeArrowheads="1"/>
          </p:cNvSpPr>
          <p:nvPr/>
        </p:nvSpPr>
        <p:spPr bwMode="auto">
          <a:xfrm>
            <a:off x="1938338" y="950913"/>
            <a:ext cx="1108075" cy="261937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lIns="45719" rIns="45719">
            <a:spAutoFit/>
          </a:bodyPr>
          <a:lstStyle/>
          <a:p>
            <a:pPr algn="ctr" defTabSz="2032000"/>
            <a:r>
              <a:rPr lang="ru-RU" sz="1100" i="1">
                <a:solidFill>
                  <a:srgbClr val="1F4E79"/>
                </a:solidFill>
                <a:cs typeface="Arial" charset="0"/>
                <a:sym typeface="Arial" charset="0"/>
              </a:rPr>
              <a:t>ФУМО</a:t>
            </a:r>
          </a:p>
        </p:txBody>
      </p:sp>
      <p:cxnSp>
        <p:nvCxnSpPr>
          <p:cNvPr id="33" name="Прямая со стрелкой 10"/>
          <p:cNvCxnSpPr/>
          <p:nvPr/>
        </p:nvCxnSpPr>
        <p:spPr>
          <a:xfrm>
            <a:off x="2740025" y="1806575"/>
            <a:ext cx="144463" cy="522288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723" name="Изображение 74" descr="Изображение 7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05025" y="1185863"/>
            <a:ext cx="779463" cy="488950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</p:pic>
      <p:pic>
        <p:nvPicPr>
          <p:cNvPr id="29724" name="Изображение 74" descr="Изображение 7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09938" y="1193800"/>
            <a:ext cx="779462" cy="487363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</p:pic>
      <p:sp>
        <p:nvSpPr>
          <p:cNvPr id="29725" name="Прямоугольник 68"/>
          <p:cNvSpPr>
            <a:spLocks noChangeArrowheads="1"/>
          </p:cNvSpPr>
          <p:nvPr/>
        </p:nvSpPr>
        <p:spPr bwMode="auto">
          <a:xfrm>
            <a:off x="4048125" y="809625"/>
            <a:ext cx="1476375" cy="785813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lIns="45719" rIns="45719">
            <a:spAutoFit/>
          </a:bodyPr>
          <a:lstStyle/>
          <a:p>
            <a:pPr algn="ctr" defTabSz="2032000"/>
            <a:r>
              <a:rPr lang="ru-RU" sz="900" i="1">
                <a:solidFill>
                  <a:srgbClr val="1F4E79"/>
                </a:solidFill>
                <a:cs typeface="Arial" charset="0"/>
                <a:sym typeface="Arial" charset="0"/>
              </a:rPr>
              <a:t>Аккредитованные независимые организации, осуществляющие оценку онлайн-курсов </a:t>
            </a:r>
          </a:p>
        </p:txBody>
      </p:sp>
      <p:cxnSp>
        <p:nvCxnSpPr>
          <p:cNvPr id="37" name="Прямая со стрелкой 10"/>
          <p:cNvCxnSpPr/>
          <p:nvPr/>
        </p:nvCxnSpPr>
        <p:spPr>
          <a:xfrm flipH="1">
            <a:off x="3659188" y="1812925"/>
            <a:ext cx="117475" cy="517525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727" name="TextBox 37"/>
          <p:cNvSpPr txBox="1">
            <a:spLocks noChangeArrowheads="1"/>
          </p:cNvSpPr>
          <p:nvPr/>
        </p:nvSpPr>
        <p:spPr bwMode="auto">
          <a:xfrm>
            <a:off x="2847975" y="1806575"/>
            <a:ext cx="896938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100">
                <a:solidFill>
                  <a:srgbClr val="0070C0"/>
                </a:solidFill>
                <a:latin typeface="Calibri" pitchFamily="34" charset="0"/>
              </a:rPr>
              <a:t>Оценки курсов</a:t>
            </a:r>
            <a:endParaRPr lang="en-US" sz="1100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29728" name="Прямоугольник 68"/>
          <p:cNvSpPr>
            <a:spLocks noChangeArrowheads="1"/>
          </p:cNvSpPr>
          <p:nvPr/>
        </p:nvSpPr>
        <p:spPr bwMode="auto">
          <a:xfrm>
            <a:off x="2955925" y="4424363"/>
            <a:ext cx="1784350" cy="646112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lIns="45719" rIns="45719">
            <a:spAutoFit/>
          </a:bodyPr>
          <a:lstStyle/>
          <a:p>
            <a:pPr algn="ctr" defTabSz="2032000"/>
            <a:r>
              <a:rPr lang="ru-RU" sz="900" i="1">
                <a:solidFill>
                  <a:srgbClr val="1F4E79"/>
                </a:solidFill>
                <a:cs typeface="Arial" charset="0"/>
                <a:sym typeface="Arial" charset="0"/>
              </a:rPr>
              <a:t>Организации, оказывающие иные услуги, связанные с онлайн-обучением (например, онлайн-прокторинг)</a:t>
            </a:r>
          </a:p>
        </p:txBody>
      </p:sp>
      <p:pic>
        <p:nvPicPr>
          <p:cNvPr id="29729" name="Изображение 74" descr="Изображение 7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35350" y="3906838"/>
            <a:ext cx="779463" cy="487362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</p:pic>
      <p:cxnSp>
        <p:nvCxnSpPr>
          <p:cNvPr id="41" name="Прямая со стрелкой 10"/>
          <p:cNvCxnSpPr/>
          <p:nvPr/>
        </p:nvCxnSpPr>
        <p:spPr>
          <a:xfrm flipH="1" flipV="1">
            <a:off x="3527425" y="3505200"/>
            <a:ext cx="269875" cy="331788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731" name="Скругленный прямоугольник 66"/>
          <p:cNvSpPr>
            <a:spLocks noChangeArrowheads="1"/>
          </p:cNvSpPr>
          <p:nvPr/>
        </p:nvSpPr>
        <p:spPr bwMode="auto">
          <a:xfrm>
            <a:off x="696913" y="1296988"/>
            <a:ext cx="890587" cy="496887"/>
          </a:xfrm>
          <a:prstGeom prst="roundRect">
            <a:avLst>
              <a:gd name="adj" fmla="val 6014"/>
            </a:avLst>
          </a:prstGeom>
          <a:noFill/>
          <a:ln w="57150">
            <a:solidFill>
              <a:srgbClr val="808080"/>
            </a:solidFill>
            <a:miter lim="800000"/>
            <a:headEnd/>
            <a:tailEnd/>
          </a:ln>
        </p:spPr>
        <p:txBody>
          <a:bodyPr lIns="45719" rIns="45719" anchor="ctr"/>
          <a:lstStyle/>
          <a:p>
            <a:pPr defTabSz="2032000">
              <a:spcBef>
                <a:spcPts val="1200"/>
              </a:spcBef>
            </a:pPr>
            <a:endParaRPr lang="ru-RU" sz="2400" b="1">
              <a:solidFill>
                <a:srgbClr val="FFFFFF"/>
              </a:solidFill>
              <a:cs typeface="Arial" charset="0"/>
              <a:sym typeface="Arial" charset="0"/>
            </a:endParaRPr>
          </a:p>
        </p:txBody>
      </p:sp>
      <p:sp>
        <p:nvSpPr>
          <p:cNvPr id="29732" name="Прямоугольник 68"/>
          <p:cNvSpPr>
            <a:spLocks noChangeArrowheads="1"/>
          </p:cNvSpPr>
          <p:nvPr/>
        </p:nvSpPr>
        <p:spPr bwMode="auto">
          <a:xfrm>
            <a:off x="450850" y="677863"/>
            <a:ext cx="1285875" cy="430212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lIns="45719" rIns="45719">
            <a:spAutoFit/>
          </a:bodyPr>
          <a:lstStyle/>
          <a:p>
            <a:pPr algn="ctr" defTabSz="2032000"/>
            <a:r>
              <a:rPr lang="ru-RU" sz="1100" i="1">
                <a:solidFill>
                  <a:srgbClr val="1F4E79"/>
                </a:solidFill>
                <a:cs typeface="Arial" charset="0"/>
                <a:sym typeface="Arial" charset="0"/>
              </a:rPr>
              <a:t>Платформы онлайн-обучения</a:t>
            </a:r>
          </a:p>
        </p:txBody>
      </p:sp>
      <p:sp>
        <p:nvSpPr>
          <p:cNvPr id="29733" name="Скругленный прямоугольник 66"/>
          <p:cNvSpPr>
            <a:spLocks noChangeArrowheads="1"/>
          </p:cNvSpPr>
          <p:nvPr/>
        </p:nvSpPr>
        <p:spPr bwMode="auto">
          <a:xfrm>
            <a:off x="615950" y="1220788"/>
            <a:ext cx="889000" cy="498475"/>
          </a:xfrm>
          <a:prstGeom prst="roundRect">
            <a:avLst>
              <a:gd name="adj" fmla="val 6014"/>
            </a:avLst>
          </a:prstGeom>
          <a:solidFill>
            <a:schemeClr val="bg1"/>
          </a:solidFill>
          <a:ln w="57150">
            <a:solidFill>
              <a:srgbClr val="808080"/>
            </a:solidFill>
            <a:miter lim="800000"/>
            <a:headEnd/>
            <a:tailEnd/>
          </a:ln>
        </p:spPr>
        <p:txBody>
          <a:bodyPr lIns="45719" rIns="45719" anchor="ctr"/>
          <a:lstStyle/>
          <a:p>
            <a:pPr defTabSz="2032000">
              <a:spcBef>
                <a:spcPts val="1200"/>
              </a:spcBef>
            </a:pPr>
            <a:endParaRPr lang="ru-RU" sz="2400" b="1">
              <a:solidFill>
                <a:srgbClr val="FFFFFF"/>
              </a:solidFill>
              <a:cs typeface="Arial" charset="0"/>
              <a:sym typeface="Arial" charset="0"/>
            </a:endParaRPr>
          </a:p>
        </p:txBody>
      </p:sp>
      <p:pic>
        <p:nvPicPr>
          <p:cNvPr id="29734" name="pasted-image.pdf" descr="pasted-image.pdf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92163" y="1312863"/>
            <a:ext cx="536575" cy="315912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</p:pic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7913</TotalTime>
  <Words>1692</Words>
  <Application>Microsoft Office PowerPoint</Application>
  <PresentationFormat>Экран (16:9)</PresentationFormat>
  <Paragraphs>259</Paragraphs>
  <Slides>24</Slides>
  <Notes>19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8" baseType="lpstr">
      <vt:lpstr>Arial</vt:lpstr>
      <vt:lpstr>Calibri</vt:lpstr>
      <vt:lpstr>Helvetica Light</vt:lpstr>
      <vt:lpstr>Тема Office</vt:lpstr>
      <vt:lpstr>Возможности применения онлайн-обучения в ГБПОУ СО «Красноуфимский аграрный колледж».  Система оценки качества онлайн-курсов в проекте «Современная цифровая образовательная среда в РФ»</vt:lpstr>
      <vt:lpstr>Слайд 2</vt:lpstr>
      <vt:lpstr>Приоритетный проект «Современная цифровая образовательная среда»</vt:lpstr>
      <vt:lpstr>Слайд 4</vt:lpstr>
      <vt:lpstr>Слайд 5</vt:lpstr>
      <vt:lpstr>Слайд 6</vt:lpstr>
      <vt:lpstr>Слайд 7</vt:lpstr>
      <vt:lpstr>Ресурс «одного окна» (РОО) online.edu.ru</vt:lpstr>
      <vt:lpstr>Функции «одного окна»</vt:lpstr>
      <vt:lpstr>Общая схема оценки качества</vt:lpstr>
      <vt:lpstr>Принципы системы оценки качества</vt:lpstr>
      <vt:lpstr>Модель системы оценки качества</vt:lpstr>
      <vt:lpstr>Модель системы оценки качества</vt:lpstr>
      <vt:lpstr>Модель системы оценки качества</vt:lpstr>
      <vt:lpstr>Модель системы оценки качества</vt:lpstr>
      <vt:lpstr>Оценки качества на ресурсе «одного окна»</vt:lpstr>
      <vt:lpstr>Обязательная оценка онлайн-курсов</vt:lpstr>
      <vt:lpstr>Оценка качества ОК образовательными организациями</vt:lpstr>
      <vt:lpstr>Оценка качества ОК федеральными учебно-методическими объединениями</vt:lpstr>
      <vt:lpstr>Оценка качества ОК работодателями</vt:lpstr>
      <vt:lpstr>Оценка качества ОК независимыми экспертами</vt:lpstr>
      <vt:lpstr>Оценка качества ОК пользователями</vt:lpstr>
      <vt:lpstr>Независимая оценка (добровольная аккредитация) ОК на соответствие лучшим практикам онлайн-образования</vt:lpstr>
      <vt:lpstr>Примеры «лучших практик»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Структура ИТОО (проект)</dc:title>
  <dc:creator>User</dc:creator>
  <cp:lastModifiedBy>Admin</cp:lastModifiedBy>
  <cp:revision>712</cp:revision>
  <cp:lastPrinted>2016-08-29T10:34:27Z</cp:lastPrinted>
  <dcterms:created xsi:type="dcterms:W3CDTF">2016-08-25T06:24:08Z</dcterms:created>
  <dcterms:modified xsi:type="dcterms:W3CDTF">2018-04-02T09:49:10Z</dcterms:modified>
</cp:coreProperties>
</file>