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61"/>
  </p:notesMasterIdLst>
  <p:sldIdLst>
    <p:sldId id="555" r:id="rId4"/>
    <p:sldId id="258" r:id="rId5"/>
    <p:sldId id="497" r:id="rId6"/>
    <p:sldId id="501" r:id="rId7"/>
    <p:sldId id="502" r:id="rId8"/>
    <p:sldId id="503" r:id="rId9"/>
    <p:sldId id="504" r:id="rId10"/>
    <p:sldId id="505" r:id="rId11"/>
    <p:sldId id="506" r:id="rId12"/>
    <p:sldId id="507" r:id="rId13"/>
    <p:sldId id="508" r:id="rId14"/>
    <p:sldId id="509" r:id="rId15"/>
    <p:sldId id="510" r:id="rId16"/>
    <p:sldId id="511" r:id="rId17"/>
    <p:sldId id="512" r:id="rId18"/>
    <p:sldId id="513" r:id="rId19"/>
    <p:sldId id="514" r:id="rId20"/>
    <p:sldId id="515" r:id="rId21"/>
    <p:sldId id="516" r:id="rId22"/>
    <p:sldId id="517" r:id="rId23"/>
    <p:sldId id="518" r:id="rId24"/>
    <p:sldId id="519" r:id="rId25"/>
    <p:sldId id="520" r:id="rId26"/>
    <p:sldId id="521" r:id="rId27"/>
    <p:sldId id="522" r:id="rId28"/>
    <p:sldId id="523" r:id="rId29"/>
    <p:sldId id="524" r:id="rId30"/>
    <p:sldId id="525" r:id="rId31"/>
    <p:sldId id="526" r:id="rId32"/>
    <p:sldId id="527" r:id="rId33"/>
    <p:sldId id="528" r:id="rId34"/>
    <p:sldId id="529" r:id="rId35"/>
    <p:sldId id="530" r:id="rId36"/>
    <p:sldId id="531" r:id="rId37"/>
    <p:sldId id="532" r:id="rId38"/>
    <p:sldId id="533" r:id="rId39"/>
    <p:sldId id="534" r:id="rId40"/>
    <p:sldId id="535" r:id="rId41"/>
    <p:sldId id="536" r:id="rId42"/>
    <p:sldId id="537" r:id="rId43"/>
    <p:sldId id="538" r:id="rId44"/>
    <p:sldId id="539" r:id="rId45"/>
    <p:sldId id="540" r:id="rId46"/>
    <p:sldId id="541" r:id="rId47"/>
    <p:sldId id="542" r:id="rId48"/>
    <p:sldId id="543" r:id="rId49"/>
    <p:sldId id="544" r:id="rId50"/>
    <p:sldId id="545" r:id="rId51"/>
    <p:sldId id="546" r:id="rId52"/>
    <p:sldId id="547" r:id="rId53"/>
    <p:sldId id="548" r:id="rId54"/>
    <p:sldId id="549" r:id="rId55"/>
    <p:sldId id="550" r:id="rId56"/>
    <p:sldId id="551" r:id="rId57"/>
    <p:sldId id="552" r:id="rId58"/>
    <p:sldId id="553" r:id="rId59"/>
    <p:sldId id="554" r:id="rId60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3003" userDrawn="1">
          <p15:clr>
            <a:srgbClr val="A4A3A4"/>
          </p15:clr>
        </p15:guide>
        <p15:guide id="5" pos="2767" userDrawn="1">
          <p15:clr>
            <a:srgbClr val="A4A3A4"/>
          </p15:clr>
        </p15:guide>
        <p15:guide id="6" pos="2993" userDrawn="1">
          <p15:clr>
            <a:srgbClr val="A4A3A4"/>
          </p15:clr>
        </p15:guide>
        <p15:guide id="7" pos="1842" userDrawn="1">
          <p15:clr>
            <a:srgbClr val="A4A3A4"/>
          </p15:clr>
        </p15:guide>
        <p15:guide id="8" pos="3912" userDrawn="1">
          <p15:clr>
            <a:srgbClr val="A4A3A4"/>
          </p15:clr>
        </p15:guide>
        <p15:guide id="9" pos="2058" userDrawn="1">
          <p15:clr>
            <a:srgbClr val="A4A3A4"/>
          </p15:clr>
        </p15:guide>
        <p15:guide id="10" pos="3690" userDrawn="1">
          <p15:clr>
            <a:srgbClr val="A4A3A4"/>
          </p15:clr>
        </p15:guide>
        <p15:guide id="11" pos="453" userDrawn="1">
          <p15:clr>
            <a:srgbClr val="A4A3A4"/>
          </p15:clr>
        </p15:guide>
        <p15:guide id="12" pos="5307" userDrawn="1">
          <p15:clr>
            <a:srgbClr val="A4A3A4"/>
          </p15:clr>
        </p15:guide>
        <p15:guide id="13" orient="horz" pos="2890" userDrawn="1">
          <p15:clr>
            <a:srgbClr val="A4A3A4"/>
          </p15:clr>
        </p15:guide>
        <p15:guide id="14" orient="horz" pos="5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C79"/>
    <a:srgbClr val="F7F6F5"/>
    <a:srgbClr val="F7F6F4"/>
    <a:srgbClr val="FFC000"/>
    <a:srgbClr val="1CBEC2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80" autoAdjust="0"/>
  </p:normalViewPr>
  <p:slideViewPr>
    <p:cSldViewPr snapToGrid="0" showGuides="1">
      <p:cViewPr>
        <p:scale>
          <a:sx n="90" d="100"/>
          <a:sy n="90" d="100"/>
        </p:scale>
        <p:origin x="-732" y="-72"/>
      </p:cViewPr>
      <p:guideLst>
        <p:guide orient="horz" pos="237"/>
        <p:guide orient="horz" pos="3003"/>
        <p:guide orient="horz" pos="2890"/>
        <p:guide orient="horz" pos="577"/>
        <p:guide pos="226"/>
        <p:guide pos="5534"/>
        <p:guide pos="2767"/>
        <p:guide pos="2993"/>
        <p:guide pos="1842"/>
        <p:guide pos="3912"/>
        <p:guide pos="2058"/>
        <p:guide pos="3690"/>
        <p:guide pos="453"/>
        <p:guide pos="53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D5FE3-B0C6-4720-8243-0CD0472A2682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9E4E1-0DFB-441A-8016-50AC56737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027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9E4E1-0DFB-441A-8016-50AC567371C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3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2697-FB01-4192-B7A6-C8C5520C929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029-8009-4615-9302-6AB6A0E23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36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2697-FB01-4192-B7A6-C8C5520C929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029-8009-4615-9302-6AB6A0E23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92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2697-FB01-4192-B7A6-C8C5520C929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029-8009-4615-9302-6AB6A0E23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49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071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52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08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85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0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972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213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0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2697-FB01-4192-B7A6-C8C5520C929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029-8009-4615-9302-6AB6A0E23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803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968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09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679-DC75-4745-852D-F583D5FA2C9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A449-B48E-44C3-9B97-791039936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08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2697-FB01-4192-B7A6-C8C5520C929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029-8009-4615-9302-6AB6A0E23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41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2697-FB01-4192-B7A6-C8C5520C929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029-8009-4615-9302-6AB6A0E23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6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2697-FB01-4192-B7A6-C8C5520C929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029-8009-4615-9302-6AB6A0E23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694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2697-FB01-4192-B7A6-C8C5520C929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029-8009-4615-9302-6AB6A0E23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13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2697-FB01-4192-B7A6-C8C5520C929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029-8009-4615-9302-6AB6A0E23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18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2697-FB01-4192-B7A6-C8C5520C929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029-8009-4615-9302-6AB6A0E23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534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2697-FB01-4192-B7A6-C8C5520C929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029-8009-4615-9302-6AB6A0E23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2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2697-FB01-4192-B7A6-C8C5520C929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029-8009-4615-9302-6AB6A0E23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36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2697-FB01-4192-B7A6-C8C5520C929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029-8009-4615-9302-6AB6A0E23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47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2697-FB01-4192-B7A6-C8C5520C929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029-8009-4615-9302-6AB6A0E23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920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2697-FB01-4192-B7A6-C8C5520C929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029-8009-4615-9302-6AB6A0E23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977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2697-FB01-4192-B7A6-C8C5520C929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029-8009-4615-9302-6AB6A0E23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2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2697-FB01-4192-B7A6-C8C5520C929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029-8009-4615-9302-6AB6A0E23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13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2697-FB01-4192-B7A6-C8C5520C929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029-8009-4615-9302-6AB6A0E23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1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2697-FB01-4192-B7A6-C8C5520C929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029-8009-4615-9302-6AB6A0E23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2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2697-FB01-4192-B7A6-C8C5520C929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029-8009-4615-9302-6AB6A0E23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7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2697-FB01-4192-B7A6-C8C5520C929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029-8009-4615-9302-6AB6A0E23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4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2697-FB01-4192-B7A6-C8C5520C929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9029-8009-4615-9302-6AB6A0E23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9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F2697-FB01-4192-B7A6-C8C5520C929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9029-8009-4615-9302-6AB6A0E23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4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F2697-FB01-4192-B7A6-C8C5520C929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9029-8009-4615-9302-6AB6A0E23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52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F2697-FB01-4192-B7A6-C8C5520C9290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9029-8009-4615-9302-6AB6A0E23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5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43.xml"/><Relationship Id="rId18" Type="http://schemas.openxmlformats.org/officeDocument/2006/relationships/slide" Target="slide37.xml"/><Relationship Id="rId3" Type="http://schemas.openxmlformats.org/officeDocument/2006/relationships/image" Target="../media/image3.png"/><Relationship Id="rId7" Type="http://schemas.openxmlformats.org/officeDocument/2006/relationships/slide" Target="slide40.xml"/><Relationship Id="rId12" Type="http://schemas.openxmlformats.org/officeDocument/2006/relationships/slide" Target="slide34.xml"/><Relationship Id="rId17" Type="http://schemas.openxmlformats.org/officeDocument/2006/relationships/slide" Target="slide28.xml"/><Relationship Id="rId2" Type="http://schemas.openxmlformats.org/officeDocument/2006/relationships/slide" Target="slide4.xml"/><Relationship Id="rId16" Type="http://schemas.openxmlformats.org/officeDocument/2006/relationships/slide" Target="slide19.xml"/><Relationship Id="rId20" Type="http://schemas.openxmlformats.org/officeDocument/2006/relationships/slide" Target="slide55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31.xml"/><Relationship Id="rId11" Type="http://schemas.openxmlformats.org/officeDocument/2006/relationships/slide" Target="slide25.xml"/><Relationship Id="rId5" Type="http://schemas.openxmlformats.org/officeDocument/2006/relationships/slide" Target="slide22.xml"/><Relationship Id="rId15" Type="http://schemas.openxmlformats.org/officeDocument/2006/relationships/slide" Target="slide10.xml"/><Relationship Id="rId10" Type="http://schemas.openxmlformats.org/officeDocument/2006/relationships/slide" Target="slide16.xml"/><Relationship Id="rId19" Type="http://schemas.openxmlformats.org/officeDocument/2006/relationships/slide" Target="slide46.xml"/><Relationship Id="rId4" Type="http://schemas.openxmlformats.org/officeDocument/2006/relationships/slide" Target="slide13.xml"/><Relationship Id="rId9" Type="http://schemas.openxmlformats.org/officeDocument/2006/relationships/slide" Target="slide7.xml"/><Relationship Id="rId14" Type="http://schemas.openxmlformats.org/officeDocument/2006/relationships/slide" Target="slide5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6767C4D-276B-4721-BF8F-68FEDF61F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96456DD0-C01F-4F8A-B21D-0A3FE59903BE}"/>
              </a:ext>
            </a:extLst>
          </p:cNvPr>
          <p:cNvSpPr txBox="1"/>
          <p:nvPr/>
        </p:nvSpPr>
        <p:spPr>
          <a:xfrm>
            <a:off x="1545980" y="4418177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ru-RU" sz="1600" u="sng">
                <a:solidFill>
                  <a:srgbClr val="163C79"/>
                </a:solidFill>
                <a:latin typeface="Roboto Slab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Правила </a:t>
            </a:r>
            <a:r>
              <a:rPr lang="ru-RU" sz="1600" u="sng">
                <a:solidFill>
                  <a:srgbClr val="163C79"/>
                </a:solidFill>
                <a:latin typeface="Roboto Slab"/>
              </a:rPr>
              <a:t>игры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AACB7E3-B207-4958-B178-33A8B7A1F7E7}"/>
              </a:ext>
            </a:extLst>
          </p:cNvPr>
          <p:cNvSpPr/>
          <p:nvPr/>
        </p:nvSpPr>
        <p:spPr>
          <a:xfrm>
            <a:off x="358775" y="386769"/>
            <a:ext cx="4033838" cy="20928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77">
              <a:lnSpc>
                <a:spcPct val="85000"/>
              </a:lnSpc>
              <a:tabLst>
                <a:tab pos="358775" algn="l"/>
              </a:tabLst>
            </a:pPr>
            <a:r>
              <a:rPr lang="ru-RU" sz="8000" b="1">
                <a:solidFill>
                  <a:srgbClr val="163C79"/>
                </a:solidFill>
                <a:latin typeface="+mj-lt"/>
              </a:rPr>
              <a:t>День бэкапа</a:t>
            </a:r>
          </a:p>
        </p:txBody>
      </p:sp>
      <p:sp>
        <p:nvSpPr>
          <p:cNvPr id="13" name="Скругленный прямоугольник 12">
            <a:hlinkClick r:id="rId4" action="ppaction://hlinksldjump"/>
            <a:extLst>
              <a:ext uri="{FF2B5EF4-FFF2-40B4-BE49-F238E27FC236}">
                <a16:creationId xmlns:a16="http://schemas.microsoft.com/office/drawing/2014/main" xmlns="" id="{6CBF6F76-3DC7-4A36-B47D-D464A1DEFE10}"/>
              </a:ext>
            </a:extLst>
          </p:cNvPr>
          <p:cNvSpPr/>
          <p:nvPr/>
        </p:nvSpPr>
        <p:spPr>
          <a:xfrm>
            <a:off x="1096743" y="3111612"/>
            <a:ext cx="2594414" cy="67460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254000" dist="190500" dir="5400000" sx="90000" sy="90000" algn="t" rotWithShape="0">
              <a:srgbClr val="163C79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80000" rIns="360000" bIns="180000" rtlCol="0" anchor="ctr">
            <a:spAutoFit/>
          </a:bodyPr>
          <a:lstStyle/>
          <a:p>
            <a:pPr algn="ctr"/>
            <a:r>
              <a:rPr lang="ru-RU" sz="1600" b="1">
                <a:solidFill>
                  <a:schemeClr val="tx1"/>
                </a:solidFill>
                <a:latin typeface="+mj-lt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3905497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B5EEE5F-8624-4A8A-BC2D-8B326196E968}"/>
              </a:ext>
            </a:extLst>
          </p:cNvPr>
          <p:cNvSpPr/>
          <p:nvPr/>
        </p:nvSpPr>
        <p:spPr>
          <a:xfrm>
            <a:off x="358774" y="376238"/>
            <a:ext cx="8426450" cy="4391025"/>
          </a:xfrm>
          <a:prstGeom prst="rect">
            <a:avLst/>
          </a:prstGeom>
          <a:solidFill>
            <a:srgbClr val="F7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3FD9C0FA-0DA9-4044-B63C-0DD48E181E55}"/>
              </a:ext>
            </a:extLst>
          </p:cNvPr>
          <p:cNvSpPr/>
          <p:nvPr/>
        </p:nvSpPr>
        <p:spPr>
          <a:xfrm flipH="1">
            <a:off x="747185" y="936150"/>
            <a:ext cx="5110690" cy="1292662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685783"/>
            <a:r>
              <a:rPr lang="ru-RU" sz="1200" b="1">
                <a:solidFill>
                  <a:schemeClr val="tx1">
                    <a:lumMod val="95000"/>
                    <a:lumOff val="5000"/>
                  </a:schemeClr>
                </a:solidFill>
                <a:ea typeface="Roboto Slab" pitchFamily="2" charset="0"/>
              </a:rPr>
              <a:t>Бэкап </a:t>
            </a:r>
            <a:r>
              <a:rPr lang="ru-RU" sz="1200">
                <a:solidFill>
                  <a:schemeClr val="tx1">
                    <a:lumMod val="95000"/>
                    <a:lumOff val="5000"/>
                  </a:schemeClr>
                </a:solidFill>
                <a:ea typeface="Roboto Slab" pitchFamily="2" charset="0"/>
              </a:rPr>
              <a:t>– это резервное копирование, во время которого создаются копии важных данных, которые есть на носителе. </a:t>
            </a:r>
          </a:p>
          <a:p>
            <a:pPr defTabSz="685783"/>
            <a:endParaRPr lang="ru-RU" sz="1200">
              <a:solidFill>
                <a:schemeClr val="tx1">
                  <a:lumMod val="95000"/>
                  <a:lumOff val="5000"/>
                </a:schemeClr>
              </a:solidFill>
              <a:ea typeface="Roboto Slab" pitchFamily="2" charset="0"/>
            </a:endParaRPr>
          </a:p>
          <a:p>
            <a:pPr defTabSz="685783"/>
            <a:r>
              <a:rPr lang="ru-RU" sz="2400">
                <a:solidFill>
                  <a:srgbClr val="163C79"/>
                </a:solidFill>
                <a:latin typeface="+mj-lt"/>
                <a:ea typeface="Roboto Slab" pitchFamily="2" charset="0"/>
              </a:rPr>
              <a:t>Каково предназначение </a:t>
            </a:r>
            <a:br>
              <a:rPr lang="ru-RU" sz="2400">
                <a:solidFill>
                  <a:srgbClr val="163C79"/>
                </a:solidFill>
                <a:latin typeface="+mj-lt"/>
                <a:ea typeface="Roboto Slab" pitchFamily="2" charset="0"/>
              </a:rPr>
            </a:br>
            <a:r>
              <a:rPr lang="ru-RU" sz="2400">
                <a:solidFill>
                  <a:srgbClr val="163C79"/>
                </a:solidFill>
                <a:latin typeface="+mj-lt"/>
                <a:ea typeface="Roboto Slab" pitchFamily="2" charset="0"/>
              </a:rPr>
              <a:t>бэкапа?</a:t>
            </a:r>
          </a:p>
        </p:txBody>
      </p:sp>
      <p:sp>
        <p:nvSpPr>
          <p:cNvPr id="74" name="Скругленный прямоугольник 12">
            <a:hlinkClick r:id="rId2" action="ppaction://hlinksldjump"/>
            <a:extLst>
              <a:ext uri="{FF2B5EF4-FFF2-40B4-BE49-F238E27FC236}">
                <a16:creationId xmlns:a16="http://schemas.microsoft.com/office/drawing/2014/main" xmlns="" id="{BBFCCFDA-A726-4228-9822-5A08B7A84F1B}"/>
              </a:ext>
            </a:extLst>
          </p:cNvPr>
          <p:cNvSpPr/>
          <p:nvPr/>
        </p:nvSpPr>
        <p:spPr>
          <a:xfrm>
            <a:off x="719138" y="2577791"/>
            <a:ext cx="2520000" cy="8140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0000" tIns="90000" rIns="9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Систематизировать информацию на основном носителе</a:t>
            </a:r>
          </a:p>
        </p:txBody>
      </p:sp>
      <p:sp>
        <p:nvSpPr>
          <p:cNvPr id="75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C921E245-BF50-4D2C-A367-9F36F53C0167}"/>
              </a:ext>
            </a:extLst>
          </p:cNvPr>
          <p:cNvSpPr/>
          <p:nvPr/>
        </p:nvSpPr>
        <p:spPr>
          <a:xfrm>
            <a:off x="3345680" y="3569536"/>
            <a:ext cx="2520000" cy="101833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0000" tIns="90000" rIns="9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Восстановить информацию в том случае, если произойдёт её уничтожение на основном носителе</a:t>
            </a:r>
          </a:p>
        </p:txBody>
      </p:sp>
      <p:sp>
        <p:nvSpPr>
          <p:cNvPr id="76" name="Скругленный прямоугольник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29CC757B-E30A-4FF2-B59C-A335C9571082}"/>
              </a:ext>
            </a:extLst>
          </p:cNvPr>
          <p:cNvSpPr/>
          <p:nvPr/>
        </p:nvSpPr>
        <p:spPr>
          <a:xfrm>
            <a:off x="3345680" y="2571751"/>
            <a:ext cx="2520000" cy="8140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0000" tIns="90000" rIns="9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Организовать данные </a:t>
            </a:r>
            <a:br>
              <a:rPr lang="ru-RU" sz="1200">
                <a:solidFill>
                  <a:schemeClr val="tx1"/>
                </a:solidFill>
              </a:rPr>
            </a:br>
            <a:r>
              <a:rPr lang="ru-RU" sz="1200">
                <a:solidFill>
                  <a:schemeClr val="tx1"/>
                </a:solidFill>
              </a:rPr>
              <a:t>в группы, связанные между собой в логическую цепочку</a:t>
            </a:r>
          </a:p>
        </p:txBody>
      </p:sp>
      <p:sp>
        <p:nvSpPr>
          <p:cNvPr id="77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B3BE5ACA-7FA2-4D06-AAF5-5A87CA3B1F7B}"/>
              </a:ext>
            </a:extLst>
          </p:cNvPr>
          <p:cNvSpPr/>
          <p:nvPr/>
        </p:nvSpPr>
        <p:spPr>
          <a:xfrm>
            <a:off x="719138" y="3569536"/>
            <a:ext cx="2520000" cy="101833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0000" tIns="90000" rIns="9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Собрать данные для поддержания в состоянии, соответст­вующем текущему моменту</a:t>
            </a:r>
          </a:p>
        </p:txBody>
      </p:sp>
      <p:sp>
        <p:nvSpPr>
          <p:cNvPr id="80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2B9D30F0-D8EB-44DA-8B2A-57ED87045FB3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7AFBBA1-CFD5-4882-BD2B-25286A25B7E0}"/>
              </a:ext>
            </a:extLst>
          </p:cNvPr>
          <p:cNvSpPr txBox="1"/>
          <p:nvPr/>
        </p:nvSpPr>
        <p:spPr>
          <a:xfrm>
            <a:off x="3087461" y="107152"/>
            <a:ext cx="2969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304E5A69-7BC8-40B5-B78E-1A5DC5D22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0286" y="1247939"/>
            <a:ext cx="2647622" cy="264762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29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CE087B-F03B-45E6-90E9-C803E18D22EC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13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C9CF18B5-BC36-4026-8770-F135634DE0E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A582AB-F3F7-4971-9510-3FD9D93D9FEB}"/>
              </a:ext>
            </a:extLst>
          </p:cNvPr>
          <p:cNvSpPr txBox="1"/>
          <p:nvPr/>
        </p:nvSpPr>
        <p:spPr>
          <a:xfrm>
            <a:off x="2943191" y="107152"/>
            <a:ext cx="32576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1E5EF12-1F5E-4D40-9863-C26A9048A331}"/>
              </a:ext>
            </a:extLst>
          </p:cNvPr>
          <p:cNvSpPr/>
          <p:nvPr/>
        </p:nvSpPr>
        <p:spPr>
          <a:xfrm>
            <a:off x="719139" y="1836357"/>
            <a:ext cx="5138736" cy="15004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>
                <a:solidFill>
                  <a:srgbClr val="163C79"/>
                </a:solidFill>
                <a:latin typeface="+mj-lt"/>
              </a:rPr>
              <a:t>Предназначение бэкапа – </a:t>
            </a:r>
          </a:p>
          <a:p>
            <a:pPr defTabSz="914354">
              <a:lnSpc>
                <a:spcPct val="125000"/>
              </a:lnSpc>
            </a:pPr>
            <a:r>
              <a:rPr lang="ru-RU" sz="1800">
                <a:solidFill>
                  <a:prstClr val="black"/>
                </a:solidFill>
                <a:latin typeface="+mj-lt"/>
              </a:rPr>
              <a:t>восстановить информацию в том случае, если произойдёт её уничтожение на основном носителе. </a:t>
            </a:r>
          </a:p>
        </p:txBody>
      </p:sp>
      <p:sp>
        <p:nvSpPr>
          <p:cNvPr id="11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C134C107-7B81-49E8-A36A-3A3254F39764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BBF52A87-383A-46D9-8B94-C8E96CE0B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0286" y="1247939"/>
            <a:ext cx="2647622" cy="264762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4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042F756-3BAF-4388-8294-0402BD2AB342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22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64CFF6FE-1F7D-40CA-93BA-3A454CBF826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DB9D61-1749-4C5C-A037-9B29219FE04E}"/>
              </a:ext>
            </a:extLst>
          </p:cNvPr>
          <p:cNvSpPr txBox="1"/>
          <p:nvPr/>
        </p:nvSpPr>
        <p:spPr>
          <a:xfrm>
            <a:off x="3113910" y="107152"/>
            <a:ext cx="29161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9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A332FB04-0866-47B4-A0BB-816302DCE223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FBD4E96-8709-4223-B372-32038F8E66A7}"/>
              </a:ext>
            </a:extLst>
          </p:cNvPr>
          <p:cNvSpPr/>
          <p:nvPr/>
        </p:nvSpPr>
        <p:spPr>
          <a:xfrm>
            <a:off x="719139" y="1836357"/>
            <a:ext cx="5138736" cy="15004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>
                <a:solidFill>
                  <a:srgbClr val="163C79"/>
                </a:solidFill>
                <a:latin typeface="+mj-lt"/>
              </a:rPr>
              <a:t>Предназначение бэкапа – </a:t>
            </a:r>
          </a:p>
          <a:p>
            <a:pPr defTabSz="914354">
              <a:lnSpc>
                <a:spcPct val="125000"/>
              </a:lnSpc>
            </a:pPr>
            <a:r>
              <a:rPr lang="ru-RU" sz="1800">
                <a:solidFill>
                  <a:prstClr val="black"/>
                </a:solidFill>
                <a:latin typeface="+mj-lt"/>
              </a:rPr>
              <a:t>восстановить информацию в том случае, если произойдёт её уничтожение на основном носителе.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5D56D304-60B3-48B8-A22D-5E74219BB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0286" y="1247939"/>
            <a:ext cx="2647622" cy="264762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B5EEE5F-8624-4A8A-BC2D-8B326196E968}"/>
              </a:ext>
            </a:extLst>
          </p:cNvPr>
          <p:cNvSpPr/>
          <p:nvPr/>
        </p:nvSpPr>
        <p:spPr>
          <a:xfrm>
            <a:off x="358774" y="376238"/>
            <a:ext cx="8426450" cy="4391025"/>
          </a:xfrm>
          <a:prstGeom prst="rect">
            <a:avLst/>
          </a:prstGeom>
          <a:solidFill>
            <a:srgbClr val="F7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3FD9C0FA-0DA9-4044-B63C-0DD48E181E55}"/>
              </a:ext>
            </a:extLst>
          </p:cNvPr>
          <p:cNvSpPr/>
          <p:nvPr/>
        </p:nvSpPr>
        <p:spPr>
          <a:xfrm flipH="1">
            <a:off x="723899" y="909778"/>
            <a:ext cx="5133976" cy="147732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685783"/>
            <a:r>
              <a:rPr lang="ru-RU" sz="1200">
                <a:ea typeface="Roboto Slab" pitchFamily="2" charset="0"/>
              </a:rPr>
              <a:t>Бэкап включает в себя не только резервное копирование, </a:t>
            </a:r>
            <a:br>
              <a:rPr lang="ru-RU" sz="1200">
                <a:ea typeface="Roboto Slab" pitchFamily="2" charset="0"/>
              </a:rPr>
            </a:br>
            <a:r>
              <a:rPr lang="ru-RU" sz="1200">
                <a:ea typeface="Roboto Slab" pitchFamily="2" charset="0"/>
              </a:rPr>
              <a:t>но и восстановление данных при необходимости создания </a:t>
            </a:r>
            <a:br>
              <a:rPr lang="ru-RU" sz="1200">
                <a:ea typeface="Roboto Slab" pitchFamily="2" charset="0"/>
              </a:rPr>
            </a:br>
            <a:r>
              <a:rPr lang="ru-RU" sz="1200">
                <a:ea typeface="Roboto Slab" pitchFamily="2" charset="0"/>
              </a:rPr>
              <a:t>новой системы. </a:t>
            </a:r>
          </a:p>
          <a:p>
            <a:pPr defTabSz="685783"/>
            <a:endParaRPr lang="ru-RU" sz="1200">
              <a:ea typeface="Roboto Slab" pitchFamily="2" charset="0"/>
            </a:endParaRPr>
          </a:p>
          <a:p>
            <a:pPr defTabSz="685783"/>
            <a:r>
              <a:rPr lang="ru-RU" sz="2400">
                <a:solidFill>
                  <a:srgbClr val="163C79"/>
                </a:solidFill>
                <a:latin typeface="+mj-lt"/>
                <a:ea typeface="Roboto Slab" pitchFamily="2" charset="0"/>
              </a:rPr>
              <a:t>Каковы преимущества </a:t>
            </a:r>
            <a:br>
              <a:rPr lang="ru-RU" sz="2400">
                <a:solidFill>
                  <a:srgbClr val="163C79"/>
                </a:solidFill>
                <a:latin typeface="+mj-lt"/>
                <a:ea typeface="Roboto Slab" pitchFamily="2" charset="0"/>
              </a:rPr>
            </a:br>
            <a:r>
              <a:rPr lang="ru-RU" sz="2400">
                <a:solidFill>
                  <a:srgbClr val="163C79"/>
                </a:solidFill>
                <a:latin typeface="+mj-lt"/>
                <a:ea typeface="Roboto Slab" pitchFamily="2" charset="0"/>
              </a:rPr>
              <a:t>этой процедуры? </a:t>
            </a:r>
          </a:p>
        </p:txBody>
      </p:sp>
      <p:sp>
        <p:nvSpPr>
          <p:cNvPr id="74" name="Скругленный прямоугольник 12">
            <a:hlinkClick r:id="rId2" action="ppaction://hlinksldjump"/>
            <a:extLst>
              <a:ext uri="{FF2B5EF4-FFF2-40B4-BE49-F238E27FC236}">
                <a16:creationId xmlns:a16="http://schemas.microsoft.com/office/drawing/2014/main" xmlns="" id="{BBFCCFDA-A726-4228-9822-5A08B7A84F1B}"/>
              </a:ext>
            </a:extLst>
          </p:cNvPr>
          <p:cNvSpPr/>
          <p:nvPr/>
        </p:nvSpPr>
        <p:spPr>
          <a:xfrm>
            <a:off x="723899" y="2967468"/>
            <a:ext cx="2520000" cy="6097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Высокая стоимость </a:t>
            </a:r>
            <a:br>
              <a:rPr lang="ru-RU" sz="1200">
                <a:solidFill>
                  <a:schemeClr val="tx1"/>
                </a:solidFill>
              </a:rPr>
            </a:br>
            <a:r>
              <a:rPr lang="ru-RU" sz="1200">
                <a:solidFill>
                  <a:schemeClr val="tx1"/>
                </a:solidFill>
              </a:rPr>
              <a:t>и длительность процесса</a:t>
            </a:r>
          </a:p>
        </p:txBody>
      </p:sp>
      <p:sp>
        <p:nvSpPr>
          <p:cNvPr id="75" name="Скругленный прямоугольник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C921E245-BF50-4D2C-A367-9F36F53C0167}"/>
              </a:ext>
            </a:extLst>
          </p:cNvPr>
          <p:cNvSpPr/>
          <p:nvPr/>
        </p:nvSpPr>
        <p:spPr>
          <a:xfrm>
            <a:off x="3494561" y="3839900"/>
            <a:ext cx="2520000" cy="6097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Высокая стоимость </a:t>
            </a:r>
            <a:br>
              <a:rPr lang="ru-RU" sz="1200">
                <a:solidFill>
                  <a:schemeClr val="tx1"/>
                </a:solidFill>
              </a:rPr>
            </a:br>
            <a:r>
              <a:rPr lang="ru-RU" sz="1200">
                <a:solidFill>
                  <a:schemeClr val="tx1"/>
                </a:solidFill>
              </a:rPr>
              <a:t>и быстрота процесса</a:t>
            </a:r>
          </a:p>
        </p:txBody>
      </p:sp>
      <p:sp>
        <p:nvSpPr>
          <p:cNvPr id="76" name="Скругленный прямоугольник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29CC757B-E30A-4FF2-B59C-A335C9571082}"/>
              </a:ext>
            </a:extLst>
          </p:cNvPr>
          <p:cNvSpPr/>
          <p:nvPr/>
        </p:nvSpPr>
        <p:spPr>
          <a:xfrm>
            <a:off x="3494561" y="2967468"/>
            <a:ext cx="2520000" cy="6097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Небольшая стоимость </a:t>
            </a:r>
            <a:br>
              <a:rPr lang="ru-RU" sz="1200">
                <a:solidFill>
                  <a:schemeClr val="tx1"/>
                </a:solidFill>
              </a:rPr>
            </a:br>
            <a:r>
              <a:rPr lang="ru-RU" sz="1200">
                <a:solidFill>
                  <a:schemeClr val="tx1"/>
                </a:solidFill>
              </a:rPr>
              <a:t>и длительность процесса</a:t>
            </a:r>
          </a:p>
        </p:txBody>
      </p:sp>
      <p:sp>
        <p:nvSpPr>
          <p:cNvPr id="77" name="Скругленный прямоугольник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B3BE5ACA-7FA2-4D06-AAF5-5A87CA3B1F7B}"/>
              </a:ext>
            </a:extLst>
          </p:cNvPr>
          <p:cNvSpPr/>
          <p:nvPr/>
        </p:nvSpPr>
        <p:spPr>
          <a:xfrm>
            <a:off x="723899" y="3839899"/>
            <a:ext cx="2520000" cy="6097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Небольшая стоимость </a:t>
            </a:r>
            <a:br>
              <a:rPr lang="ru-RU" sz="1200">
                <a:solidFill>
                  <a:schemeClr val="tx1"/>
                </a:solidFill>
              </a:rPr>
            </a:br>
            <a:r>
              <a:rPr lang="ru-RU" sz="1200">
                <a:solidFill>
                  <a:schemeClr val="tx1"/>
                </a:solidFill>
              </a:rPr>
              <a:t>и быстрота процесса</a:t>
            </a:r>
          </a:p>
        </p:txBody>
      </p:sp>
      <p:sp>
        <p:nvSpPr>
          <p:cNvPr id="80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2B9D30F0-D8EB-44DA-8B2A-57ED87045FB3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7AFBBA1-CFD5-4882-BD2B-25286A25B7E0}"/>
              </a:ext>
            </a:extLst>
          </p:cNvPr>
          <p:cNvSpPr txBox="1"/>
          <p:nvPr/>
        </p:nvSpPr>
        <p:spPr>
          <a:xfrm>
            <a:off x="3087461" y="107152"/>
            <a:ext cx="2969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8656EE94-1FE0-48D6-AC7A-E6BD81867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6052" y="1469726"/>
            <a:ext cx="2204049" cy="220404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CE087B-F03B-45E6-90E9-C803E18D22EC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13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C9CF18B5-BC36-4026-8770-F135634DE0E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A582AB-F3F7-4971-9510-3FD9D93D9FEB}"/>
              </a:ext>
            </a:extLst>
          </p:cNvPr>
          <p:cNvSpPr txBox="1"/>
          <p:nvPr/>
        </p:nvSpPr>
        <p:spPr>
          <a:xfrm>
            <a:off x="2943191" y="107152"/>
            <a:ext cx="32576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1E5EF12-1F5E-4D40-9863-C26A9048A331}"/>
              </a:ext>
            </a:extLst>
          </p:cNvPr>
          <p:cNvSpPr/>
          <p:nvPr/>
        </p:nvSpPr>
        <p:spPr>
          <a:xfrm>
            <a:off x="719138" y="2182605"/>
            <a:ext cx="5138737" cy="1154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>
                <a:solidFill>
                  <a:srgbClr val="163C79"/>
                </a:solidFill>
                <a:latin typeface="+mj-lt"/>
              </a:rPr>
              <a:t>Преимущества </a:t>
            </a:r>
            <a:r>
              <a:rPr lang="ru-RU" sz="2400" err="1">
                <a:solidFill>
                  <a:srgbClr val="163C79"/>
                </a:solidFill>
                <a:latin typeface="+mj-lt"/>
              </a:rPr>
              <a:t>бэкапа</a:t>
            </a:r>
            <a:r>
              <a:rPr lang="ru-RU" sz="2400">
                <a:solidFill>
                  <a:srgbClr val="163C79"/>
                </a:solidFill>
                <a:latin typeface="+mj-lt"/>
              </a:rPr>
              <a:t> – </a:t>
            </a:r>
          </a:p>
          <a:p>
            <a:pPr defTabSz="914354">
              <a:lnSpc>
                <a:spcPct val="125000"/>
              </a:lnSpc>
            </a:pPr>
            <a:r>
              <a:rPr lang="ru-RU" sz="1800">
                <a:solidFill>
                  <a:prstClr val="black"/>
                </a:solidFill>
                <a:latin typeface="+mj-lt"/>
              </a:rPr>
              <a:t>небольшая стоимость и быстрота процесса.</a:t>
            </a:r>
          </a:p>
        </p:txBody>
      </p:sp>
      <p:sp>
        <p:nvSpPr>
          <p:cNvPr id="11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698F4C1B-E5CF-4D4A-A8A3-48220D752D20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C417C58C-F955-4D77-8964-0FE49DF4B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6052" y="1469726"/>
            <a:ext cx="2204049" cy="220404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2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042F756-3BAF-4388-8294-0402BD2AB342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22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64CFF6FE-1F7D-40CA-93BA-3A454CBF826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DB9D61-1749-4C5C-A037-9B29219FE04E}"/>
              </a:ext>
            </a:extLst>
          </p:cNvPr>
          <p:cNvSpPr txBox="1"/>
          <p:nvPr/>
        </p:nvSpPr>
        <p:spPr>
          <a:xfrm>
            <a:off x="3113910" y="107152"/>
            <a:ext cx="29161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9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C7100411-1CD6-46F5-86F0-F0EAB5791101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DAA4B36-8FEB-408C-B79A-3C41A9F4AC77}"/>
              </a:ext>
            </a:extLst>
          </p:cNvPr>
          <p:cNvSpPr/>
          <p:nvPr/>
        </p:nvSpPr>
        <p:spPr>
          <a:xfrm>
            <a:off x="719138" y="2182605"/>
            <a:ext cx="5138737" cy="1154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>
                <a:solidFill>
                  <a:srgbClr val="163C79"/>
                </a:solidFill>
                <a:latin typeface="+mj-lt"/>
              </a:rPr>
              <a:t>Преимущества </a:t>
            </a:r>
            <a:r>
              <a:rPr lang="ru-RU" sz="2400" err="1">
                <a:solidFill>
                  <a:srgbClr val="163C79"/>
                </a:solidFill>
                <a:latin typeface="+mj-lt"/>
              </a:rPr>
              <a:t>бэкапа</a:t>
            </a:r>
            <a:r>
              <a:rPr lang="ru-RU" sz="2400">
                <a:solidFill>
                  <a:srgbClr val="163C79"/>
                </a:solidFill>
                <a:latin typeface="+mj-lt"/>
              </a:rPr>
              <a:t> – </a:t>
            </a:r>
          </a:p>
          <a:p>
            <a:pPr defTabSz="914354">
              <a:lnSpc>
                <a:spcPct val="125000"/>
              </a:lnSpc>
            </a:pPr>
            <a:r>
              <a:rPr lang="ru-RU" sz="1800">
                <a:solidFill>
                  <a:prstClr val="black"/>
                </a:solidFill>
                <a:latin typeface="+mj-lt"/>
              </a:rPr>
              <a:t>небольшая стоимость и быстрота процесса.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5D9662FE-8AB4-4339-82AF-0667696B2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6052" y="1469726"/>
            <a:ext cx="2204049" cy="220404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83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B5EEE5F-8624-4A8A-BC2D-8B326196E968}"/>
              </a:ext>
            </a:extLst>
          </p:cNvPr>
          <p:cNvSpPr/>
          <p:nvPr/>
        </p:nvSpPr>
        <p:spPr>
          <a:xfrm>
            <a:off x="358774" y="376238"/>
            <a:ext cx="8426450" cy="4391025"/>
          </a:xfrm>
          <a:prstGeom prst="rect">
            <a:avLst/>
          </a:prstGeom>
          <a:solidFill>
            <a:srgbClr val="F7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3FD9C0FA-0DA9-4044-B63C-0DD48E181E55}"/>
              </a:ext>
            </a:extLst>
          </p:cNvPr>
          <p:cNvSpPr/>
          <p:nvPr/>
        </p:nvSpPr>
        <p:spPr>
          <a:xfrm flipH="1">
            <a:off x="723898" y="909778"/>
            <a:ext cx="5133976" cy="2031325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685783"/>
            <a:r>
              <a:rPr lang="ru-RU" sz="1200" dirty="0">
                <a:solidFill>
                  <a:prstClr val="black"/>
                </a:solidFill>
                <a:ea typeface="Roboto Slab" pitchFamily="2" charset="0"/>
              </a:rPr>
              <a:t>Классификация бэкапа основана на различиях объёмов копируемых данных, а также на том, какой способ для этого выбран. </a:t>
            </a:r>
          </a:p>
          <a:p>
            <a:pPr defTabSz="685783"/>
            <a:endParaRPr lang="ru-RU" sz="1200" dirty="0">
              <a:solidFill>
                <a:prstClr val="black"/>
              </a:solidFill>
              <a:ea typeface="Roboto Slab" pitchFamily="2" charset="0"/>
            </a:endParaRPr>
          </a:p>
          <a:p>
            <a:pPr defTabSz="685783"/>
            <a:r>
              <a:rPr lang="ru-RU" sz="1400" dirty="0">
                <a:solidFill>
                  <a:srgbClr val="163C79"/>
                </a:solidFill>
                <a:ea typeface="Roboto Slab" pitchFamily="2" charset="0"/>
              </a:rPr>
              <a:t>Какой тип предполагает выполнение процесса</a:t>
            </a:r>
          </a:p>
          <a:p>
            <a:pPr defTabSz="685783"/>
            <a:r>
              <a:rPr lang="ru-RU" sz="1400" dirty="0">
                <a:solidFill>
                  <a:srgbClr val="163C79"/>
                </a:solidFill>
                <a:ea typeface="Roboto Slab" pitchFamily="2" charset="0"/>
              </a:rPr>
              <a:t>относительно всех данных компьютера или другого источника информации? </a:t>
            </a:r>
          </a:p>
          <a:p>
            <a:pPr defTabSz="685783"/>
            <a:endParaRPr lang="ru-RU" sz="1400" dirty="0">
              <a:solidFill>
                <a:srgbClr val="163C79"/>
              </a:solidFill>
              <a:ea typeface="Roboto Slab" pitchFamily="2" charset="0"/>
            </a:endParaRPr>
          </a:p>
          <a:p>
            <a:pPr defTabSz="685783"/>
            <a:r>
              <a:rPr lang="ru-RU" sz="1400" dirty="0">
                <a:solidFill>
                  <a:srgbClr val="163C79"/>
                </a:solidFill>
                <a:ea typeface="Roboto Slab" pitchFamily="2" charset="0"/>
              </a:rPr>
              <a:t>Лучше всего такой процесс производить один раз в месяц, а оптимально – один раз в неделю.</a:t>
            </a:r>
          </a:p>
        </p:txBody>
      </p:sp>
      <p:sp>
        <p:nvSpPr>
          <p:cNvPr id="74" name="Скругленный прямоугольник 12">
            <a:hlinkClick r:id="rId2" action="ppaction://hlinksldjump"/>
            <a:extLst>
              <a:ext uri="{FF2B5EF4-FFF2-40B4-BE49-F238E27FC236}">
                <a16:creationId xmlns:a16="http://schemas.microsoft.com/office/drawing/2014/main" xmlns="" id="{BBFCCFDA-A726-4228-9822-5A08B7A84F1B}"/>
              </a:ext>
            </a:extLst>
          </p:cNvPr>
          <p:cNvSpPr/>
          <p:nvPr/>
        </p:nvSpPr>
        <p:spPr>
          <a:xfrm>
            <a:off x="723899" y="3102701"/>
            <a:ext cx="2620259" cy="6097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Полное резервирование, </a:t>
            </a:r>
            <a:br>
              <a:rPr lang="ru-RU" sz="1200">
                <a:solidFill>
                  <a:schemeClr val="tx1"/>
                </a:solidFill>
              </a:rPr>
            </a:br>
            <a:r>
              <a:rPr lang="ru-RU" sz="1200">
                <a:solidFill>
                  <a:schemeClr val="tx1"/>
                </a:solidFill>
              </a:rPr>
              <a:t>или </a:t>
            </a:r>
            <a:r>
              <a:rPr lang="ru-RU" sz="1200" err="1">
                <a:solidFill>
                  <a:schemeClr val="tx1"/>
                </a:solidFill>
              </a:rPr>
              <a:t>Full</a:t>
            </a:r>
            <a:r>
              <a:rPr lang="ru-RU" sz="1200">
                <a:solidFill>
                  <a:schemeClr val="tx1"/>
                </a:solidFill>
              </a:rPr>
              <a:t> </a:t>
            </a:r>
            <a:r>
              <a:rPr lang="ru-RU" sz="1200" err="1">
                <a:solidFill>
                  <a:schemeClr val="tx1"/>
                </a:solidFill>
              </a:rPr>
              <a:t>Backup</a:t>
            </a:r>
            <a:r>
              <a:rPr lang="ru-RU" sz="12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5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C921E245-BF50-4D2C-A367-9F36F53C0167}"/>
              </a:ext>
            </a:extLst>
          </p:cNvPr>
          <p:cNvSpPr/>
          <p:nvPr/>
        </p:nvSpPr>
        <p:spPr>
          <a:xfrm>
            <a:off x="3531646" y="3767177"/>
            <a:ext cx="2520000" cy="8140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no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Пофайловый способ </a:t>
            </a:r>
          </a:p>
        </p:txBody>
      </p:sp>
      <p:sp>
        <p:nvSpPr>
          <p:cNvPr id="76" name="Скругленный прямоугольник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29CC757B-E30A-4FF2-B59C-A335C9571082}"/>
              </a:ext>
            </a:extLst>
          </p:cNvPr>
          <p:cNvSpPr/>
          <p:nvPr/>
        </p:nvSpPr>
        <p:spPr>
          <a:xfrm>
            <a:off x="3531646" y="3102701"/>
            <a:ext cx="2520000" cy="6097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0000" tIns="90000" rIns="9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Добавочное резервирование, или </a:t>
            </a:r>
            <a:r>
              <a:rPr lang="ru-RU" sz="1200" err="1">
                <a:solidFill>
                  <a:schemeClr val="tx1"/>
                </a:solidFill>
              </a:rPr>
              <a:t>Incremental</a:t>
            </a:r>
            <a:r>
              <a:rPr lang="ru-RU" sz="1200">
                <a:solidFill>
                  <a:schemeClr val="tx1"/>
                </a:solidFill>
              </a:rPr>
              <a:t> </a:t>
            </a:r>
            <a:r>
              <a:rPr lang="ru-RU" sz="1200" err="1">
                <a:solidFill>
                  <a:schemeClr val="tx1"/>
                </a:solidFill>
              </a:rPr>
              <a:t>Backup</a:t>
            </a: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77" name="Скругленный прямоугольник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B3BE5ACA-7FA2-4D06-AAF5-5A87CA3B1F7B}"/>
              </a:ext>
            </a:extLst>
          </p:cNvPr>
          <p:cNvSpPr/>
          <p:nvPr/>
        </p:nvSpPr>
        <p:spPr>
          <a:xfrm>
            <a:off x="723899" y="3768662"/>
            <a:ext cx="2620259" cy="8140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Дифференциальное резервирование, </a:t>
            </a:r>
            <a:br>
              <a:rPr lang="ru-RU" sz="1200">
                <a:solidFill>
                  <a:schemeClr val="tx1"/>
                </a:solidFill>
              </a:rPr>
            </a:br>
            <a:r>
              <a:rPr lang="ru-RU" sz="1200">
                <a:solidFill>
                  <a:schemeClr val="tx1"/>
                </a:solidFill>
              </a:rPr>
              <a:t>или </a:t>
            </a:r>
            <a:r>
              <a:rPr lang="ru-RU" sz="1200" err="1">
                <a:solidFill>
                  <a:schemeClr val="tx1"/>
                </a:solidFill>
              </a:rPr>
              <a:t>Differential</a:t>
            </a:r>
            <a:r>
              <a:rPr lang="ru-RU" sz="1200">
                <a:solidFill>
                  <a:schemeClr val="tx1"/>
                </a:solidFill>
              </a:rPr>
              <a:t> </a:t>
            </a:r>
            <a:r>
              <a:rPr lang="ru-RU" sz="1200" err="1">
                <a:solidFill>
                  <a:schemeClr val="tx1"/>
                </a:solidFill>
              </a:rPr>
              <a:t>Backup</a:t>
            </a: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80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2B9D30F0-D8EB-44DA-8B2A-57ED87045FB3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7AFBBA1-CFD5-4882-BD2B-25286A25B7E0}"/>
              </a:ext>
            </a:extLst>
          </p:cNvPr>
          <p:cNvSpPr txBox="1"/>
          <p:nvPr/>
        </p:nvSpPr>
        <p:spPr>
          <a:xfrm>
            <a:off x="3087461" y="107152"/>
            <a:ext cx="2969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C9ECA7D3-2D97-4900-801C-7EC090E79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911" y="1515655"/>
            <a:ext cx="2112190" cy="211219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CE087B-F03B-45E6-90E9-C803E18D22EC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13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C9CF18B5-BC36-4026-8770-F135634DE0E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A582AB-F3F7-4971-9510-3FD9D93D9FEB}"/>
              </a:ext>
            </a:extLst>
          </p:cNvPr>
          <p:cNvSpPr txBox="1"/>
          <p:nvPr/>
        </p:nvSpPr>
        <p:spPr>
          <a:xfrm>
            <a:off x="2943191" y="107152"/>
            <a:ext cx="32576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1E5EF12-1F5E-4D40-9863-C26A9048A331}"/>
              </a:ext>
            </a:extLst>
          </p:cNvPr>
          <p:cNvSpPr/>
          <p:nvPr/>
        </p:nvSpPr>
        <p:spPr>
          <a:xfrm>
            <a:off x="719139" y="1541981"/>
            <a:ext cx="5138736" cy="20595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 dirty="0">
                <a:solidFill>
                  <a:srgbClr val="163C79"/>
                </a:solidFill>
                <a:latin typeface="+mj-lt"/>
              </a:rPr>
              <a:t>Полное резервирование, </a:t>
            </a:r>
            <a:br>
              <a:rPr lang="ru-RU" sz="2400" dirty="0">
                <a:solidFill>
                  <a:srgbClr val="163C79"/>
                </a:solidFill>
                <a:latin typeface="+mj-lt"/>
              </a:rPr>
            </a:br>
            <a:r>
              <a:rPr lang="ru-RU" sz="2400" dirty="0">
                <a:solidFill>
                  <a:srgbClr val="163C79"/>
                </a:solidFill>
                <a:latin typeface="+mj-lt"/>
              </a:rPr>
              <a:t>или </a:t>
            </a:r>
            <a:r>
              <a:rPr lang="ru-RU" sz="2400" dirty="0" err="1">
                <a:solidFill>
                  <a:srgbClr val="163C79"/>
                </a:solidFill>
                <a:latin typeface="+mj-lt"/>
              </a:rPr>
              <a:t>full</a:t>
            </a:r>
            <a:r>
              <a:rPr lang="ru-RU" sz="2400" dirty="0">
                <a:solidFill>
                  <a:srgbClr val="163C79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163C79"/>
                </a:solidFill>
                <a:latin typeface="+mj-lt"/>
              </a:rPr>
              <a:t>backup</a:t>
            </a:r>
            <a:r>
              <a:rPr lang="ru-RU" sz="2400" dirty="0">
                <a:solidFill>
                  <a:srgbClr val="163C79"/>
                </a:solidFill>
                <a:latin typeface="+mj-lt"/>
              </a:rPr>
              <a:t> </a:t>
            </a:r>
          </a:p>
          <a:p>
            <a:pPr defTabSz="914354"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200" dirty="0">
                <a:solidFill>
                  <a:prstClr val="black"/>
                </a:solidFill>
              </a:rPr>
              <a:t>Полное резервирование, или </a:t>
            </a:r>
            <a:r>
              <a:rPr lang="ru-RU" sz="1200" dirty="0" err="1">
                <a:solidFill>
                  <a:prstClr val="black"/>
                </a:solidFill>
              </a:rPr>
              <a:t>Full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Backup</a:t>
            </a:r>
            <a:r>
              <a:rPr lang="ru-RU" sz="1200" dirty="0">
                <a:solidFill>
                  <a:prstClr val="black"/>
                </a:solidFill>
              </a:rPr>
              <a:t>, предполагает выполнение процесса относительно всех данных компьютера или другого источника информации. Лучше всего такой процесс производить один раз в месяц, а оптимально – один раз в неделю.</a:t>
            </a:r>
          </a:p>
        </p:txBody>
      </p:sp>
      <p:sp>
        <p:nvSpPr>
          <p:cNvPr id="11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5A2DC4B3-9054-4188-B4B3-1D6A709A293A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656133D7-2088-4255-AF9B-74D4A68BF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911" y="1515655"/>
            <a:ext cx="2112190" cy="211219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32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042F756-3BAF-4388-8294-0402BD2AB342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22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64CFF6FE-1F7D-40CA-93BA-3A454CBF826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DB9D61-1749-4C5C-A037-9B29219FE04E}"/>
              </a:ext>
            </a:extLst>
          </p:cNvPr>
          <p:cNvSpPr txBox="1"/>
          <p:nvPr/>
        </p:nvSpPr>
        <p:spPr>
          <a:xfrm>
            <a:off x="3113910" y="107152"/>
            <a:ext cx="29161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9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33AC4789-626F-479F-B810-9A2639B28FE2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CB4A85D-4C3E-4958-ABAF-AFF04E351EBC}"/>
              </a:ext>
            </a:extLst>
          </p:cNvPr>
          <p:cNvSpPr/>
          <p:nvPr/>
        </p:nvSpPr>
        <p:spPr>
          <a:xfrm>
            <a:off x="719139" y="1541981"/>
            <a:ext cx="5138736" cy="20595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>
                <a:solidFill>
                  <a:srgbClr val="163C79"/>
                </a:solidFill>
                <a:latin typeface="+mj-lt"/>
              </a:rPr>
              <a:t>Полное резервирование, </a:t>
            </a:r>
            <a:br>
              <a:rPr lang="ru-RU" sz="2400">
                <a:solidFill>
                  <a:srgbClr val="163C79"/>
                </a:solidFill>
                <a:latin typeface="+mj-lt"/>
              </a:rPr>
            </a:br>
            <a:r>
              <a:rPr lang="ru-RU" sz="2400">
                <a:solidFill>
                  <a:srgbClr val="163C79"/>
                </a:solidFill>
                <a:latin typeface="+mj-lt"/>
              </a:rPr>
              <a:t>или </a:t>
            </a:r>
            <a:r>
              <a:rPr lang="ru-RU" sz="2400" err="1">
                <a:solidFill>
                  <a:srgbClr val="163C79"/>
                </a:solidFill>
                <a:latin typeface="+mj-lt"/>
              </a:rPr>
              <a:t>full</a:t>
            </a:r>
            <a:r>
              <a:rPr lang="ru-RU" sz="2400">
                <a:solidFill>
                  <a:srgbClr val="163C79"/>
                </a:solidFill>
                <a:latin typeface="+mj-lt"/>
              </a:rPr>
              <a:t> </a:t>
            </a:r>
            <a:r>
              <a:rPr lang="ru-RU" sz="2400" err="1">
                <a:solidFill>
                  <a:srgbClr val="163C79"/>
                </a:solidFill>
                <a:latin typeface="+mj-lt"/>
              </a:rPr>
              <a:t>backup</a:t>
            </a:r>
            <a:r>
              <a:rPr lang="ru-RU" sz="2400">
                <a:solidFill>
                  <a:srgbClr val="163C79"/>
                </a:solidFill>
                <a:latin typeface="+mj-lt"/>
              </a:rPr>
              <a:t> </a:t>
            </a:r>
          </a:p>
          <a:p>
            <a:pPr defTabSz="914354">
              <a:lnSpc>
                <a:spcPct val="125000"/>
              </a:lnSpc>
            </a:pPr>
            <a:endParaRPr lang="ru-RU" sz="120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200">
                <a:solidFill>
                  <a:prstClr val="black"/>
                </a:solidFill>
              </a:rPr>
              <a:t>Полное резервирование, или </a:t>
            </a:r>
            <a:r>
              <a:rPr lang="ru-RU" sz="1200" err="1">
                <a:solidFill>
                  <a:prstClr val="black"/>
                </a:solidFill>
              </a:rPr>
              <a:t>Full</a:t>
            </a:r>
            <a:r>
              <a:rPr lang="ru-RU" sz="1200">
                <a:solidFill>
                  <a:prstClr val="black"/>
                </a:solidFill>
              </a:rPr>
              <a:t> </a:t>
            </a:r>
            <a:r>
              <a:rPr lang="ru-RU" sz="1200" err="1">
                <a:solidFill>
                  <a:prstClr val="black"/>
                </a:solidFill>
              </a:rPr>
              <a:t>Backup</a:t>
            </a:r>
            <a:r>
              <a:rPr lang="ru-RU" sz="1200">
                <a:solidFill>
                  <a:prstClr val="black"/>
                </a:solidFill>
              </a:rPr>
              <a:t>, предполагает выполнение процесса относительно всех данных компьютера или другого источника информации. Лучше всего такой процесс производить один раз в месяц, а оптимально – один раз в неделю.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8D74DD75-4D8D-4822-92BA-C4E23DF31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7911" y="1515655"/>
            <a:ext cx="2112190" cy="211219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5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B5EEE5F-8624-4A8A-BC2D-8B326196E968}"/>
              </a:ext>
            </a:extLst>
          </p:cNvPr>
          <p:cNvSpPr/>
          <p:nvPr/>
        </p:nvSpPr>
        <p:spPr>
          <a:xfrm>
            <a:off x="358774" y="376238"/>
            <a:ext cx="8426450" cy="4391025"/>
          </a:xfrm>
          <a:prstGeom prst="rect">
            <a:avLst/>
          </a:prstGeom>
          <a:solidFill>
            <a:srgbClr val="F7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3FD9C0FA-0DA9-4044-B63C-0DD48E181E55}"/>
              </a:ext>
            </a:extLst>
          </p:cNvPr>
          <p:cNvSpPr/>
          <p:nvPr/>
        </p:nvSpPr>
        <p:spPr>
          <a:xfrm flipH="1">
            <a:off x="719137" y="904479"/>
            <a:ext cx="5138737" cy="206210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685783"/>
            <a:r>
              <a:rPr lang="ru-RU" sz="1200" dirty="0">
                <a:solidFill>
                  <a:prstClr val="black"/>
                </a:solidFill>
                <a:ea typeface="Roboto Slab" pitchFamily="2" charset="0"/>
              </a:rPr>
              <a:t>Классификация бэкапа основана на различиях объёмов копируемых данных, а также на том, какой способ для этого выбран. </a:t>
            </a:r>
          </a:p>
          <a:p>
            <a:pPr defTabSz="685783"/>
            <a:endParaRPr lang="ru-RU" sz="1200" dirty="0">
              <a:solidFill>
                <a:prstClr val="black"/>
              </a:solidFill>
              <a:ea typeface="Roboto Slab" pitchFamily="2" charset="0"/>
            </a:endParaRPr>
          </a:p>
          <a:p>
            <a:pPr defTabSz="685783"/>
            <a:r>
              <a:rPr lang="ru-RU" sz="1400" dirty="0">
                <a:solidFill>
                  <a:srgbClr val="163C79"/>
                </a:solidFill>
                <a:ea typeface="Roboto Slab" pitchFamily="2" charset="0"/>
              </a:rPr>
              <a:t>Какой тип бэкапа предполагает каждый файл, который был изменён с момента последнего полного резервного копирования, копировать каждый раз заново, что ускоряет процесс восстановления? </a:t>
            </a:r>
          </a:p>
          <a:p>
            <a:pPr defTabSz="685783"/>
            <a:endParaRPr lang="ru-RU" sz="1400" dirty="0">
              <a:solidFill>
                <a:srgbClr val="163C79"/>
              </a:solidFill>
              <a:ea typeface="Roboto Slab" pitchFamily="2" charset="0"/>
            </a:endParaRPr>
          </a:p>
          <a:p>
            <a:pPr defTabSz="685783"/>
            <a:r>
              <a:rPr lang="ru-RU" sz="1400" dirty="0">
                <a:solidFill>
                  <a:srgbClr val="163C79"/>
                </a:solidFill>
                <a:ea typeface="Roboto Slab" pitchFamily="2" charset="0"/>
              </a:rPr>
              <a:t>Все копии файлов делаются в определённые моменты времени, что, например, важно при заражении вирусами.</a:t>
            </a:r>
          </a:p>
        </p:txBody>
      </p:sp>
      <p:sp>
        <p:nvSpPr>
          <p:cNvPr id="74" name="Скругленный прямоугольник 12">
            <a:hlinkClick r:id="rId2" action="ppaction://hlinksldjump"/>
            <a:extLst>
              <a:ext uri="{FF2B5EF4-FFF2-40B4-BE49-F238E27FC236}">
                <a16:creationId xmlns:a16="http://schemas.microsoft.com/office/drawing/2014/main" xmlns="" id="{BBFCCFDA-A726-4228-9822-5A08B7A84F1B}"/>
              </a:ext>
            </a:extLst>
          </p:cNvPr>
          <p:cNvSpPr/>
          <p:nvPr/>
        </p:nvSpPr>
        <p:spPr>
          <a:xfrm>
            <a:off x="723899" y="3218097"/>
            <a:ext cx="3139264" cy="6097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0000" tIns="90000" rIns="9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Дифференциальное резервирование, или </a:t>
            </a:r>
            <a:r>
              <a:rPr lang="ru-RU" sz="1200" err="1">
                <a:solidFill>
                  <a:schemeClr val="tx1"/>
                </a:solidFill>
              </a:rPr>
              <a:t>Differential</a:t>
            </a:r>
            <a:r>
              <a:rPr lang="ru-RU" sz="1200">
                <a:solidFill>
                  <a:schemeClr val="tx1"/>
                </a:solidFill>
              </a:rPr>
              <a:t> </a:t>
            </a:r>
            <a:r>
              <a:rPr lang="ru-RU" sz="1200" err="1">
                <a:solidFill>
                  <a:schemeClr val="tx1"/>
                </a:solidFill>
              </a:rPr>
              <a:t>Backup</a:t>
            </a:r>
            <a:r>
              <a:rPr lang="ru-RU" sz="12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5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C921E245-BF50-4D2C-A367-9F36F53C0167}"/>
              </a:ext>
            </a:extLst>
          </p:cNvPr>
          <p:cNvSpPr/>
          <p:nvPr/>
        </p:nvSpPr>
        <p:spPr>
          <a:xfrm>
            <a:off x="4011613" y="3992681"/>
            <a:ext cx="2932368" cy="6097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0000" tIns="90000" rIns="90000" bIns="90000" rtlCol="0" anchor="ctr">
            <a:no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Пофайловый способ</a:t>
            </a:r>
          </a:p>
        </p:txBody>
      </p:sp>
      <p:sp>
        <p:nvSpPr>
          <p:cNvPr id="76" name="Скругленный прямоугольник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29CC757B-E30A-4FF2-B59C-A335C9571082}"/>
              </a:ext>
            </a:extLst>
          </p:cNvPr>
          <p:cNvSpPr/>
          <p:nvPr/>
        </p:nvSpPr>
        <p:spPr>
          <a:xfrm>
            <a:off x="4011613" y="3218940"/>
            <a:ext cx="2932368" cy="6097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0000" tIns="90000" rIns="90000" bIns="90000" rtlCol="0" anchor="ctr">
            <a:spAutoFit/>
          </a:bodyPr>
          <a:lstStyle/>
          <a:p>
            <a:pPr defTabSz="685783"/>
            <a:r>
              <a:rPr lang="ru-RU" sz="1200" dirty="0">
                <a:solidFill>
                  <a:schemeClr val="tx1"/>
                </a:solidFill>
              </a:rPr>
              <a:t>Добавочное резервирование, или </a:t>
            </a:r>
            <a:r>
              <a:rPr lang="ru-RU" sz="1200" dirty="0" err="1">
                <a:solidFill>
                  <a:schemeClr val="tx1"/>
                </a:solidFill>
              </a:rPr>
              <a:t>Incremental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Backup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7" name="Скругленный прямоугольник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B3BE5ACA-7FA2-4D06-AAF5-5A87CA3B1F7B}"/>
              </a:ext>
            </a:extLst>
          </p:cNvPr>
          <p:cNvSpPr/>
          <p:nvPr/>
        </p:nvSpPr>
        <p:spPr>
          <a:xfrm>
            <a:off x="723899" y="3992680"/>
            <a:ext cx="3139264" cy="6097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0000" tIns="90000" rIns="9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Полное резервирование, </a:t>
            </a:r>
            <a:br>
              <a:rPr lang="ru-RU" sz="1200">
                <a:solidFill>
                  <a:schemeClr val="tx1"/>
                </a:solidFill>
              </a:rPr>
            </a:br>
            <a:r>
              <a:rPr lang="ru-RU" sz="1200">
                <a:solidFill>
                  <a:schemeClr val="tx1"/>
                </a:solidFill>
              </a:rPr>
              <a:t>или </a:t>
            </a:r>
            <a:r>
              <a:rPr lang="ru-RU" sz="1200" err="1">
                <a:solidFill>
                  <a:schemeClr val="tx1"/>
                </a:solidFill>
              </a:rPr>
              <a:t>Full</a:t>
            </a:r>
            <a:r>
              <a:rPr lang="ru-RU" sz="1200">
                <a:solidFill>
                  <a:schemeClr val="tx1"/>
                </a:solidFill>
              </a:rPr>
              <a:t> </a:t>
            </a:r>
            <a:r>
              <a:rPr lang="ru-RU" sz="1200" err="1">
                <a:solidFill>
                  <a:schemeClr val="tx1"/>
                </a:solidFill>
              </a:rPr>
              <a:t>Backup</a:t>
            </a:r>
            <a:r>
              <a:rPr lang="ru-RU" sz="12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0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2B9D30F0-D8EB-44DA-8B2A-57ED87045FB3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7AFBBA1-CFD5-4882-BD2B-25286A25B7E0}"/>
              </a:ext>
            </a:extLst>
          </p:cNvPr>
          <p:cNvSpPr txBox="1"/>
          <p:nvPr/>
        </p:nvSpPr>
        <p:spPr>
          <a:xfrm>
            <a:off x="3087461" y="107152"/>
            <a:ext cx="2969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8BB4E14F-FC19-4D73-AED5-64D47A7D0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1276825"/>
            <a:ext cx="2206626" cy="12800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58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9139" y="889728"/>
            <a:ext cx="36734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400">
                <a:solidFill>
                  <a:prstClr val="black"/>
                </a:solidFill>
                <a:latin typeface="Open Sans"/>
              </a:rPr>
              <a:t>В игре принимают участие две команды. </a:t>
            </a:r>
          </a:p>
          <a:p>
            <a:pPr defTabSz="914354"/>
            <a:endParaRPr lang="ru-RU" sz="1400">
              <a:solidFill>
                <a:prstClr val="black"/>
              </a:solidFill>
              <a:latin typeface="Open Sans"/>
            </a:endParaRPr>
          </a:p>
          <a:p>
            <a:pPr defTabSz="914354"/>
            <a:r>
              <a:rPr lang="ru-RU" sz="1400">
                <a:solidFill>
                  <a:prstClr val="black"/>
                </a:solidFill>
                <a:latin typeface="Open Sans"/>
              </a:rPr>
              <a:t>Задача команд – отвечать на вопросы. </a:t>
            </a:r>
          </a:p>
          <a:p>
            <a:pPr defTabSz="914354"/>
            <a:endParaRPr lang="ru-RU" sz="1400">
              <a:solidFill>
                <a:prstClr val="black"/>
              </a:solidFill>
              <a:latin typeface="Open Sans"/>
            </a:endParaRPr>
          </a:p>
          <a:p>
            <a:pPr defTabSz="914354"/>
            <a:r>
              <a:rPr lang="ru-RU" sz="1400">
                <a:solidFill>
                  <a:prstClr val="black"/>
                </a:solidFill>
                <a:latin typeface="Open Sans"/>
              </a:rPr>
              <a:t>По жребию определяется та команда, которая начинает игру первой.</a:t>
            </a:r>
          </a:p>
          <a:p>
            <a:pPr defTabSz="914354"/>
            <a:endParaRPr lang="ru-RU" sz="1400">
              <a:solidFill>
                <a:prstClr val="black"/>
              </a:solidFill>
              <a:latin typeface="Open Sans"/>
            </a:endParaRPr>
          </a:p>
          <a:p>
            <a:pPr defTabSz="914354"/>
            <a:r>
              <a:rPr lang="ru-RU" sz="1400">
                <a:solidFill>
                  <a:prstClr val="black"/>
                </a:solidFill>
                <a:latin typeface="Open Sans"/>
              </a:rPr>
              <a:t>За каждый правильный ответ команда получает 1 балл.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1389" y="889729"/>
            <a:ext cx="367347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ru-RU" sz="1400">
                <a:solidFill>
                  <a:prstClr val="black"/>
                </a:solidFill>
                <a:latin typeface="Open Sans"/>
              </a:rPr>
              <a:t>Если команда ответила неправильно, то соперники могут попытаться дать свой ответ и также заработать 1 балл.</a:t>
            </a:r>
          </a:p>
          <a:p>
            <a:pPr defTabSz="914354"/>
            <a:endParaRPr lang="ru-RU" sz="1400">
              <a:solidFill>
                <a:prstClr val="black"/>
              </a:solidFill>
              <a:latin typeface="Open Sans"/>
            </a:endParaRPr>
          </a:p>
          <a:p>
            <a:pPr defTabSz="914354"/>
            <a:r>
              <a:rPr lang="ru-RU" sz="1400">
                <a:solidFill>
                  <a:prstClr val="black"/>
                </a:solidFill>
                <a:latin typeface="Open Sans"/>
              </a:rPr>
              <a:t>Если команда ответила правильно, то она может сделать ещё один ход. Если неправильно, то ход переходит к команде соперника. </a:t>
            </a:r>
          </a:p>
          <a:p>
            <a:pPr defTabSz="914354"/>
            <a:endParaRPr lang="ru-RU" sz="1400">
              <a:solidFill>
                <a:prstClr val="black"/>
              </a:solidFill>
              <a:latin typeface="Open Sans"/>
            </a:endParaRPr>
          </a:p>
          <a:p>
            <a:pPr defTabSz="914354"/>
            <a:r>
              <a:rPr lang="ru-RU" sz="1400">
                <a:solidFill>
                  <a:prstClr val="black"/>
                </a:solidFill>
                <a:latin typeface="Open Sans"/>
              </a:rPr>
              <a:t>Побеждает та команда, которая набрала большее количество баллов.</a:t>
            </a: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10800000">
            <a:off x="3132000" y="4500"/>
            <a:ext cx="288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8973" y="107152"/>
            <a:ext cx="22060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Правила игры</a:t>
            </a:r>
          </a:p>
        </p:txBody>
      </p:sp>
      <p:sp>
        <p:nvSpPr>
          <p:cNvPr id="9" name="Скругленный прямоугольник 12">
            <a:hlinkClick r:id="rId2" action="ppaction://hlinksldjump"/>
            <a:extLst>
              <a:ext uri="{FF2B5EF4-FFF2-40B4-BE49-F238E27FC236}">
                <a16:creationId xmlns:a16="http://schemas.microsoft.com/office/drawing/2014/main" xmlns="" id="{FAE0B219-002D-46C9-8732-00B1D6F159CC}"/>
              </a:ext>
            </a:extLst>
          </p:cNvPr>
          <p:cNvSpPr/>
          <p:nvPr/>
        </p:nvSpPr>
        <p:spPr>
          <a:xfrm>
            <a:off x="3274793" y="3649987"/>
            <a:ext cx="2594414" cy="674603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254000" dist="190500" dir="5400000" sx="90000" sy="90000" algn="t" rotWithShape="0">
              <a:srgbClr val="163C79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80000" rIns="360000" bIns="180000" rtlCol="0" anchor="ctr"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+mj-lt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286085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CE087B-F03B-45E6-90E9-C803E18D22EC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13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C9CF18B5-BC36-4026-8770-F135634DE0E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A582AB-F3F7-4971-9510-3FD9D93D9FEB}"/>
              </a:ext>
            </a:extLst>
          </p:cNvPr>
          <p:cNvSpPr txBox="1"/>
          <p:nvPr/>
        </p:nvSpPr>
        <p:spPr>
          <a:xfrm>
            <a:off x="2943191" y="107152"/>
            <a:ext cx="32576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1E5EF12-1F5E-4D40-9863-C26A9048A331}"/>
              </a:ext>
            </a:extLst>
          </p:cNvPr>
          <p:cNvSpPr/>
          <p:nvPr/>
        </p:nvSpPr>
        <p:spPr>
          <a:xfrm>
            <a:off x="719138" y="1195733"/>
            <a:ext cx="5138737" cy="2752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 dirty="0">
                <a:solidFill>
                  <a:srgbClr val="163C79"/>
                </a:solidFill>
                <a:latin typeface="+mj-lt"/>
              </a:rPr>
              <a:t>Дифференциальное резервирование, </a:t>
            </a:r>
            <a:br>
              <a:rPr lang="ru-RU" sz="2400" dirty="0">
                <a:solidFill>
                  <a:srgbClr val="163C79"/>
                </a:solidFill>
                <a:latin typeface="+mj-lt"/>
              </a:rPr>
            </a:br>
            <a:r>
              <a:rPr lang="ru-RU" sz="2400" dirty="0">
                <a:solidFill>
                  <a:srgbClr val="163C79"/>
                </a:solidFill>
                <a:latin typeface="+mj-lt"/>
              </a:rPr>
              <a:t>или </a:t>
            </a:r>
            <a:r>
              <a:rPr lang="ru-RU" sz="2400" dirty="0" err="1">
                <a:solidFill>
                  <a:srgbClr val="163C79"/>
                </a:solidFill>
                <a:latin typeface="+mj-lt"/>
              </a:rPr>
              <a:t>differential</a:t>
            </a:r>
            <a:r>
              <a:rPr lang="ru-RU" sz="2400" dirty="0">
                <a:solidFill>
                  <a:srgbClr val="163C79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163C79"/>
                </a:solidFill>
                <a:latin typeface="+mj-lt"/>
              </a:rPr>
              <a:t>backup</a:t>
            </a:r>
            <a:r>
              <a:rPr lang="ru-RU" sz="2400" dirty="0">
                <a:solidFill>
                  <a:srgbClr val="163C79"/>
                </a:solidFill>
                <a:latin typeface="+mj-lt"/>
              </a:rPr>
              <a:t>, </a:t>
            </a:r>
            <a:r>
              <a:rPr lang="ru-RU" sz="2400" dirty="0">
                <a:solidFill>
                  <a:srgbClr val="163C79"/>
                </a:solidFill>
              </a:rPr>
              <a:t>–</a:t>
            </a:r>
            <a:r>
              <a:rPr lang="ru-RU" sz="2400" dirty="0">
                <a:solidFill>
                  <a:srgbClr val="163C79"/>
                </a:solidFill>
                <a:latin typeface="+mj-lt"/>
              </a:rPr>
              <a:t> </a:t>
            </a:r>
          </a:p>
          <a:p>
            <a:pPr defTabSz="914354"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200" dirty="0">
                <a:solidFill>
                  <a:prstClr val="black"/>
                </a:solidFill>
              </a:rPr>
              <a:t>это резервное копирование при котором каждый файл, который был изменён с момента последнего полного резервного копирования, копируется каждый раз заново, что ускоряет процесс восстановления. Все копии файлов делаются в определённые моменты времени.</a:t>
            </a:r>
          </a:p>
        </p:txBody>
      </p:sp>
      <p:sp>
        <p:nvSpPr>
          <p:cNvPr id="11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5F1E3322-0664-4A75-8B20-279005619E09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500EF4D6-C6BD-4AF5-AE54-DB6E78E2B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1931742"/>
            <a:ext cx="2206626" cy="12800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9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042F756-3BAF-4388-8294-0402BD2AB342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22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64CFF6FE-1F7D-40CA-93BA-3A454CBF826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DB9D61-1749-4C5C-A037-9B29219FE04E}"/>
              </a:ext>
            </a:extLst>
          </p:cNvPr>
          <p:cNvSpPr txBox="1"/>
          <p:nvPr/>
        </p:nvSpPr>
        <p:spPr>
          <a:xfrm>
            <a:off x="3113910" y="107152"/>
            <a:ext cx="29161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9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1024CD17-DEF7-4828-ADAC-D0D4F60F4012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34978A3-7988-4EF7-95DC-761C29984B54}"/>
              </a:ext>
            </a:extLst>
          </p:cNvPr>
          <p:cNvSpPr/>
          <p:nvPr/>
        </p:nvSpPr>
        <p:spPr>
          <a:xfrm>
            <a:off x="719138" y="1195733"/>
            <a:ext cx="5138737" cy="2752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 dirty="0">
                <a:solidFill>
                  <a:srgbClr val="163C79"/>
                </a:solidFill>
                <a:latin typeface="+mj-lt"/>
              </a:rPr>
              <a:t>Дифференциальное резервирование, </a:t>
            </a:r>
            <a:br>
              <a:rPr lang="ru-RU" sz="2400" dirty="0">
                <a:solidFill>
                  <a:srgbClr val="163C79"/>
                </a:solidFill>
                <a:latin typeface="+mj-lt"/>
              </a:rPr>
            </a:br>
            <a:r>
              <a:rPr lang="ru-RU" sz="2400" dirty="0">
                <a:solidFill>
                  <a:srgbClr val="163C79"/>
                </a:solidFill>
                <a:latin typeface="+mj-lt"/>
              </a:rPr>
              <a:t>или </a:t>
            </a:r>
            <a:r>
              <a:rPr lang="ru-RU" sz="2400" dirty="0" err="1">
                <a:solidFill>
                  <a:srgbClr val="163C79"/>
                </a:solidFill>
                <a:latin typeface="+mj-lt"/>
              </a:rPr>
              <a:t>differential</a:t>
            </a:r>
            <a:r>
              <a:rPr lang="ru-RU" sz="2400" dirty="0">
                <a:solidFill>
                  <a:srgbClr val="163C79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163C79"/>
                </a:solidFill>
                <a:latin typeface="+mj-lt"/>
              </a:rPr>
              <a:t>backup</a:t>
            </a:r>
            <a:r>
              <a:rPr lang="ru-RU" sz="2400" dirty="0">
                <a:solidFill>
                  <a:srgbClr val="163C79"/>
                </a:solidFill>
              </a:rPr>
              <a:t>, –</a:t>
            </a:r>
            <a:r>
              <a:rPr lang="ru-RU" sz="2400" dirty="0">
                <a:solidFill>
                  <a:srgbClr val="163C79"/>
                </a:solidFill>
                <a:latin typeface="+mj-lt"/>
              </a:rPr>
              <a:t> </a:t>
            </a:r>
          </a:p>
          <a:p>
            <a:pPr defTabSz="914354"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200" dirty="0">
                <a:solidFill>
                  <a:prstClr val="black"/>
                </a:solidFill>
              </a:rPr>
              <a:t>это резервное копирование при котором каждый файл, который был изменён с момента последнего полного резервного копирования, копируется каждый раз заново, что ускоряет процесс восстановления. Все копии файлов делаются в определённые моменты времени.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285058CB-1B44-48F3-B976-763A7E479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1931742"/>
            <a:ext cx="2206626" cy="12800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72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B5EEE5F-8624-4A8A-BC2D-8B326196E968}"/>
              </a:ext>
            </a:extLst>
          </p:cNvPr>
          <p:cNvSpPr/>
          <p:nvPr/>
        </p:nvSpPr>
        <p:spPr>
          <a:xfrm>
            <a:off x="358774" y="376238"/>
            <a:ext cx="8426450" cy="4391025"/>
          </a:xfrm>
          <a:prstGeom prst="rect">
            <a:avLst/>
          </a:prstGeom>
          <a:solidFill>
            <a:srgbClr val="F7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3FD9C0FA-0DA9-4044-B63C-0DD48E181E55}"/>
              </a:ext>
            </a:extLst>
          </p:cNvPr>
          <p:cNvSpPr/>
          <p:nvPr/>
        </p:nvSpPr>
        <p:spPr>
          <a:xfrm flipH="1">
            <a:off x="723898" y="915988"/>
            <a:ext cx="5249978" cy="206210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685783"/>
            <a:r>
              <a:rPr lang="ru-RU" sz="1200" dirty="0">
                <a:solidFill>
                  <a:prstClr val="black"/>
                </a:solidFill>
                <a:ea typeface="Roboto Slab" pitchFamily="2" charset="0"/>
              </a:rPr>
              <a:t>Классификация бэкапа основана на различиях объёмов копируемых данных, а также на том, какой способ для этого выбран. </a:t>
            </a:r>
          </a:p>
          <a:p>
            <a:pPr defTabSz="685783"/>
            <a:endParaRPr lang="ru-RU" sz="1200" dirty="0">
              <a:solidFill>
                <a:prstClr val="black"/>
              </a:solidFill>
              <a:ea typeface="Roboto Slab" pitchFamily="2" charset="0"/>
            </a:endParaRPr>
          </a:p>
          <a:p>
            <a:pPr defTabSz="685783"/>
            <a:r>
              <a:rPr lang="ru-RU" sz="1400" dirty="0">
                <a:solidFill>
                  <a:srgbClr val="163C79"/>
                </a:solidFill>
                <a:ea typeface="Roboto Slab" pitchFamily="2" charset="0"/>
              </a:rPr>
              <a:t>Какой тип бэкапа подразумевает выборочное</a:t>
            </a:r>
          </a:p>
          <a:p>
            <a:pPr defTabSz="685783"/>
            <a:r>
              <a:rPr lang="ru-RU" sz="1400" dirty="0">
                <a:solidFill>
                  <a:srgbClr val="163C79"/>
                </a:solidFill>
                <a:ea typeface="Roboto Slab" pitchFamily="2" charset="0"/>
              </a:rPr>
              <a:t>копирование, т. е. происходит дублирование файлов, в которых происходили какие-либо изменения с момента предыдущего копирования? </a:t>
            </a:r>
          </a:p>
          <a:p>
            <a:pPr defTabSz="685783"/>
            <a:endParaRPr lang="ru-RU" sz="1400" dirty="0">
              <a:solidFill>
                <a:srgbClr val="163C79"/>
              </a:solidFill>
              <a:ea typeface="Roboto Slab" pitchFamily="2" charset="0"/>
            </a:endParaRPr>
          </a:p>
          <a:p>
            <a:pPr defTabSz="685783"/>
            <a:r>
              <a:rPr lang="ru-RU" sz="1400" dirty="0">
                <a:solidFill>
                  <a:srgbClr val="163C79"/>
                </a:solidFill>
                <a:ea typeface="Roboto Slab" pitchFamily="2" charset="0"/>
              </a:rPr>
              <a:t>Сохранение скопированных файлов происходит в новом откорректированном виде.</a:t>
            </a:r>
          </a:p>
        </p:txBody>
      </p:sp>
      <p:sp>
        <p:nvSpPr>
          <p:cNvPr id="74" name="Скругленный прямоугольник 12">
            <a:hlinkClick r:id="rId2" action="ppaction://hlinksldjump"/>
            <a:extLst>
              <a:ext uri="{FF2B5EF4-FFF2-40B4-BE49-F238E27FC236}">
                <a16:creationId xmlns:a16="http://schemas.microsoft.com/office/drawing/2014/main" xmlns="" id="{BBFCCFDA-A726-4228-9822-5A08B7A84F1B}"/>
              </a:ext>
            </a:extLst>
          </p:cNvPr>
          <p:cNvSpPr/>
          <p:nvPr/>
        </p:nvSpPr>
        <p:spPr>
          <a:xfrm>
            <a:off x="723899" y="3102701"/>
            <a:ext cx="2634400" cy="8140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0000" tIns="90000" rIns="180000" bIns="90000" rtlCol="0" anchor="ctr">
            <a:spAutoFit/>
          </a:bodyPr>
          <a:lstStyle/>
          <a:p>
            <a:pPr defTabSz="685783"/>
            <a:r>
              <a:rPr lang="ru-RU" sz="1200" dirty="0">
                <a:solidFill>
                  <a:schemeClr val="tx1"/>
                </a:solidFill>
              </a:rPr>
              <a:t>Дифференциальное резервирование, или </a:t>
            </a:r>
            <a:r>
              <a:rPr lang="ru-RU" sz="1200" dirty="0" err="1">
                <a:solidFill>
                  <a:schemeClr val="tx1"/>
                </a:solidFill>
              </a:rPr>
              <a:t>Differential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Backup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5" name="Скругленный прямоугольник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C921E245-BF50-4D2C-A367-9F36F53C0167}"/>
              </a:ext>
            </a:extLst>
          </p:cNvPr>
          <p:cNvSpPr/>
          <p:nvPr/>
        </p:nvSpPr>
        <p:spPr>
          <a:xfrm>
            <a:off x="3453876" y="3997661"/>
            <a:ext cx="2520000" cy="6097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0000" tIns="90000" rIns="18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Метод отображающего дублирования винчестера </a:t>
            </a:r>
          </a:p>
        </p:txBody>
      </p:sp>
      <p:sp>
        <p:nvSpPr>
          <p:cNvPr id="76" name="Скругленный прямоугольник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29CC757B-E30A-4FF2-B59C-A335C9571082}"/>
              </a:ext>
            </a:extLst>
          </p:cNvPr>
          <p:cNvSpPr/>
          <p:nvPr/>
        </p:nvSpPr>
        <p:spPr>
          <a:xfrm>
            <a:off x="3453876" y="3102701"/>
            <a:ext cx="2520000" cy="8140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0000" tIns="90000" rIns="180000" bIns="90000" rtlCol="0" anchor="ctr">
            <a:spAutoFit/>
          </a:bodyPr>
          <a:lstStyle/>
          <a:p>
            <a:pPr defTabSz="685783"/>
            <a:r>
              <a:rPr lang="ru-RU" sz="1200" dirty="0">
                <a:solidFill>
                  <a:schemeClr val="tx1"/>
                </a:solidFill>
              </a:rPr>
              <a:t>Добавочное резервирование, или </a:t>
            </a:r>
            <a:r>
              <a:rPr lang="ru-RU" sz="1200" dirty="0" err="1">
                <a:solidFill>
                  <a:schemeClr val="tx1"/>
                </a:solidFill>
              </a:rPr>
              <a:t>Incremental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Backup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7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B3BE5ACA-7FA2-4D06-AAF5-5A87CA3B1F7B}"/>
              </a:ext>
            </a:extLst>
          </p:cNvPr>
          <p:cNvSpPr/>
          <p:nvPr/>
        </p:nvSpPr>
        <p:spPr>
          <a:xfrm>
            <a:off x="723899" y="3997660"/>
            <a:ext cx="2634399" cy="6097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0000" tIns="90000" rIns="180000" bIns="90000" rtlCol="0" anchor="ctr">
            <a:spAutoFit/>
          </a:bodyPr>
          <a:lstStyle/>
          <a:p>
            <a:pPr defTabSz="685783"/>
            <a:r>
              <a:rPr lang="ru-RU" sz="1200" dirty="0">
                <a:solidFill>
                  <a:schemeClr val="tx1"/>
                </a:solidFill>
              </a:rPr>
              <a:t>Полное резервирование, или </a:t>
            </a:r>
            <a:r>
              <a:rPr lang="ru-RU" sz="1200" dirty="0" err="1">
                <a:solidFill>
                  <a:schemeClr val="tx1"/>
                </a:solidFill>
              </a:rPr>
              <a:t>Full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Backup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0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2B9D30F0-D8EB-44DA-8B2A-57ED87045FB3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7AFBBA1-CFD5-4882-BD2B-25286A25B7E0}"/>
              </a:ext>
            </a:extLst>
          </p:cNvPr>
          <p:cNvSpPr txBox="1"/>
          <p:nvPr/>
        </p:nvSpPr>
        <p:spPr>
          <a:xfrm>
            <a:off x="3087461" y="107152"/>
            <a:ext cx="2969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3DA7EDBD-60E0-415B-80C1-096DF0D5A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2981" y="1390383"/>
            <a:ext cx="2362734" cy="236273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4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CE087B-F03B-45E6-90E9-C803E18D22EC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13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C9CF18B5-BC36-4026-8770-F135634DE0E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A582AB-F3F7-4971-9510-3FD9D93D9FEB}"/>
              </a:ext>
            </a:extLst>
          </p:cNvPr>
          <p:cNvSpPr txBox="1"/>
          <p:nvPr/>
        </p:nvSpPr>
        <p:spPr>
          <a:xfrm>
            <a:off x="2943191" y="107152"/>
            <a:ext cx="32576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1E5EF12-1F5E-4D40-9863-C26A9048A331}"/>
              </a:ext>
            </a:extLst>
          </p:cNvPr>
          <p:cNvSpPr/>
          <p:nvPr/>
        </p:nvSpPr>
        <p:spPr>
          <a:xfrm>
            <a:off x="719138" y="1426565"/>
            <a:ext cx="5138737" cy="22903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 dirty="0">
                <a:solidFill>
                  <a:srgbClr val="163C79"/>
                </a:solidFill>
                <a:latin typeface="+mj-lt"/>
              </a:rPr>
              <a:t>Добавочное резервирование, </a:t>
            </a:r>
            <a:br>
              <a:rPr lang="ru-RU" sz="2400" dirty="0">
                <a:solidFill>
                  <a:srgbClr val="163C79"/>
                </a:solidFill>
                <a:latin typeface="+mj-lt"/>
              </a:rPr>
            </a:br>
            <a:r>
              <a:rPr lang="ru-RU" sz="2400" dirty="0">
                <a:solidFill>
                  <a:srgbClr val="163C79"/>
                </a:solidFill>
                <a:latin typeface="+mj-lt"/>
              </a:rPr>
              <a:t>или </a:t>
            </a:r>
            <a:r>
              <a:rPr lang="ru-RU" sz="2400" dirty="0" err="1">
                <a:solidFill>
                  <a:srgbClr val="163C79"/>
                </a:solidFill>
                <a:latin typeface="+mj-lt"/>
              </a:rPr>
              <a:t>incremental</a:t>
            </a:r>
            <a:r>
              <a:rPr lang="ru-RU" sz="2400" dirty="0">
                <a:solidFill>
                  <a:srgbClr val="163C79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163C79"/>
                </a:solidFill>
                <a:latin typeface="+mj-lt"/>
              </a:rPr>
              <a:t>backup</a:t>
            </a:r>
            <a:r>
              <a:rPr lang="ru-RU" sz="2400" dirty="0">
                <a:solidFill>
                  <a:srgbClr val="163C79"/>
                </a:solidFill>
                <a:latin typeface="+mj-lt"/>
              </a:rPr>
              <a:t>, </a:t>
            </a:r>
          </a:p>
          <a:p>
            <a:pPr defTabSz="914354"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200" dirty="0">
                <a:solidFill>
                  <a:prstClr val="black"/>
                </a:solidFill>
              </a:rPr>
              <a:t>подразумевает выборочное копирование. При этом происходит дублирование файлов, в которых происходили какие-либо изменения с момента предыдущего копирования. Сохранение скопированных файлов происходит в новом откорректированном виде.</a:t>
            </a:r>
          </a:p>
        </p:txBody>
      </p:sp>
      <p:sp>
        <p:nvSpPr>
          <p:cNvPr id="11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9393DB97-53EA-4114-A64B-E9D0F804ECD6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DC003305-A983-4073-AB98-5BABFB875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2981" y="1390383"/>
            <a:ext cx="2362734" cy="236273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26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042F756-3BAF-4388-8294-0402BD2AB342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22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64CFF6FE-1F7D-40CA-93BA-3A454CBF826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DB9D61-1749-4C5C-A037-9B29219FE04E}"/>
              </a:ext>
            </a:extLst>
          </p:cNvPr>
          <p:cNvSpPr txBox="1"/>
          <p:nvPr/>
        </p:nvSpPr>
        <p:spPr>
          <a:xfrm>
            <a:off x="3113910" y="107152"/>
            <a:ext cx="29161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9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528EF006-66CA-4298-B893-8DC52E4D3089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47FF064-6E0A-4680-BD8A-D81A36954533}"/>
              </a:ext>
            </a:extLst>
          </p:cNvPr>
          <p:cNvSpPr/>
          <p:nvPr/>
        </p:nvSpPr>
        <p:spPr>
          <a:xfrm>
            <a:off x="719138" y="1426565"/>
            <a:ext cx="5138737" cy="22903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 dirty="0">
                <a:solidFill>
                  <a:srgbClr val="163C79"/>
                </a:solidFill>
                <a:latin typeface="+mj-lt"/>
              </a:rPr>
              <a:t>Добавочное резервирование, </a:t>
            </a:r>
            <a:br>
              <a:rPr lang="ru-RU" sz="2400" dirty="0">
                <a:solidFill>
                  <a:srgbClr val="163C79"/>
                </a:solidFill>
                <a:latin typeface="+mj-lt"/>
              </a:rPr>
            </a:br>
            <a:r>
              <a:rPr lang="ru-RU" sz="2400" dirty="0">
                <a:solidFill>
                  <a:srgbClr val="163C79"/>
                </a:solidFill>
                <a:latin typeface="+mj-lt"/>
              </a:rPr>
              <a:t>или </a:t>
            </a:r>
            <a:r>
              <a:rPr lang="ru-RU" sz="2400" dirty="0" err="1">
                <a:solidFill>
                  <a:srgbClr val="163C79"/>
                </a:solidFill>
                <a:latin typeface="+mj-lt"/>
              </a:rPr>
              <a:t>incremental</a:t>
            </a:r>
            <a:r>
              <a:rPr lang="ru-RU" sz="2400" dirty="0">
                <a:solidFill>
                  <a:srgbClr val="163C79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rgbClr val="163C79"/>
                </a:solidFill>
                <a:latin typeface="+mj-lt"/>
              </a:rPr>
              <a:t>backup</a:t>
            </a:r>
            <a:r>
              <a:rPr lang="ru-RU" sz="2400" dirty="0">
                <a:solidFill>
                  <a:srgbClr val="163C79"/>
                </a:solidFill>
                <a:latin typeface="+mj-lt"/>
              </a:rPr>
              <a:t>, </a:t>
            </a:r>
          </a:p>
          <a:p>
            <a:pPr defTabSz="914354"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200" dirty="0">
                <a:solidFill>
                  <a:prstClr val="black"/>
                </a:solidFill>
              </a:rPr>
              <a:t>подразумевает выборочное копирование. При этом происходит дублирование файлов, в которых происходили какие-либо изменения с момента предыдущего копирования. Сохранение скопированных файлов происходит в новом откорректированном виде.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E8BC2E48-2FDB-4C61-9778-8BAAB1780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2981" y="1390383"/>
            <a:ext cx="2362734" cy="236273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44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B5EEE5F-8624-4A8A-BC2D-8B326196E968}"/>
              </a:ext>
            </a:extLst>
          </p:cNvPr>
          <p:cNvSpPr/>
          <p:nvPr/>
        </p:nvSpPr>
        <p:spPr>
          <a:xfrm>
            <a:off x="358774" y="376238"/>
            <a:ext cx="8426450" cy="4391025"/>
          </a:xfrm>
          <a:prstGeom prst="rect">
            <a:avLst/>
          </a:prstGeom>
          <a:solidFill>
            <a:srgbClr val="F7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3FD9C0FA-0DA9-4044-B63C-0DD48E181E55}"/>
              </a:ext>
            </a:extLst>
          </p:cNvPr>
          <p:cNvSpPr/>
          <p:nvPr/>
        </p:nvSpPr>
        <p:spPr>
          <a:xfrm flipH="1">
            <a:off x="719138" y="909778"/>
            <a:ext cx="5138737" cy="120032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685783"/>
            <a:r>
              <a:rPr lang="ru-RU" sz="1200" dirty="0">
                <a:solidFill>
                  <a:prstClr val="black"/>
                </a:solidFill>
                <a:ea typeface="Roboto Slab" pitchFamily="2" charset="0"/>
              </a:rPr>
              <a:t>Классификация бэкапа основана на различиях объёмов копируемых данных, а также на том, какой способ для этого выбран. </a:t>
            </a:r>
          </a:p>
          <a:p>
            <a:pPr defTabSz="685783"/>
            <a:endParaRPr lang="ru-RU" sz="1200" dirty="0">
              <a:solidFill>
                <a:prstClr val="black"/>
              </a:solidFill>
              <a:ea typeface="Roboto Slab" pitchFamily="2" charset="0"/>
            </a:endParaRPr>
          </a:p>
          <a:p>
            <a:pPr defTabSz="685783"/>
            <a:r>
              <a:rPr lang="ru-RU" sz="1400" dirty="0">
                <a:solidFill>
                  <a:srgbClr val="163C79"/>
                </a:solidFill>
                <a:ea typeface="Roboto Slab" pitchFamily="2" charset="0"/>
              </a:rPr>
              <a:t>Какой тип бэкапа представляет собой полное</a:t>
            </a:r>
          </a:p>
          <a:p>
            <a:pPr defTabSz="685783"/>
            <a:r>
              <a:rPr lang="ru-RU" sz="1400" dirty="0">
                <a:solidFill>
                  <a:srgbClr val="163C79"/>
                </a:solidFill>
                <a:ea typeface="Roboto Slab" pitchFamily="2" charset="0"/>
              </a:rPr>
              <a:t>копирование данных частями с жёсткого диска </a:t>
            </a:r>
            <a:br>
              <a:rPr lang="ru-RU" sz="1400" dirty="0">
                <a:solidFill>
                  <a:srgbClr val="163C79"/>
                </a:solidFill>
                <a:ea typeface="Roboto Slab" pitchFamily="2" charset="0"/>
              </a:rPr>
            </a:br>
            <a:r>
              <a:rPr lang="ru-RU" sz="1400" dirty="0">
                <a:solidFill>
                  <a:srgbClr val="163C79"/>
                </a:solidFill>
                <a:ea typeface="Roboto Slab" pitchFamily="2" charset="0"/>
              </a:rPr>
              <a:t>в другое место для хранения информации?</a:t>
            </a:r>
          </a:p>
        </p:txBody>
      </p:sp>
      <p:sp>
        <p:nvSpPr>
          <p:cNvPr id="74" name="Скругленный прямоугольник 12">
            <a:hlinkClick r:id="rId3" action="ppaction://hlinksldjump"/>
            <a:extLst>
              <a:ext uri="{FF2B5EF4-FFF2-40B4-BE49-F238E27FC236}">
                <a16:creationId xmlns:a16="http://schemas.microsoft.com/office/drawing/2014/main" xmlns="" id="{BBFCCFDA-A726-4228-9822-5A08B7A84F1B}"/>
              </a:ext>
            </a:extLst>
          </p:cNvPr>
          <p:cNvSpPr/>
          <p:nvPr/>
        </p:nvSpPr>
        <p:spPr>
          <a:xfrm>
            <a:off x="723899" y="2993484"/>
            <a:ext cx="2630997" cy="6097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 dirty="0">
                <a:solidFill>
                  <a:schemeClr val="tx1"/>
                </a:solidFill>
              </a:rPr>
              <a:t>Полное резервирование, или </a:t>
            </a:r>
            <a:r>
              <a:rPr lang="ru-RU" sz="1200" dirty="0" err="1">
                <a:solidFill>
                  <a:schemeClr val="tx1"/>
                </a:solidFill>
              </a:rPr>
              <a:t>Full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Backup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5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C921E245-BF50-4D2C-A367-9F36F53C0167}"/>
              </a:ext>
            </a:extLst>
          </p:cNvPr>
          <p:cNvSpPr/>
          <p:nvPr/>
        </p:nvSpPr>
        <p:spPr>
          <a:xfrm>
            <a:off x="3439739" y="3737744"/>
            <a:ext cx="2520000" cy="8140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 dirty="0">
                <a:solidFill>
                  <a:schemeClr val="tx1"/>
                </a:solidFill>
              </a:rPr>
              <a:t>Добавочное резервирование, или </a:t>
            </a:r>
            <a:r>
              <a:rPr lang="ru-RU" sz="1200" dirty="0" err="1">
                <a:solidFill>
                  <a:schemeClr val="tx1"/>
                </a:solidFill>
              </a:rPr>
              <a:t>Incremental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Backup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6" name="Скругленный прямоугольник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29CC757B-E30A-4FF2-B59C-A335C9571082}"/>
              </a:ext>
            </a:extLst>
          </p:cNvPr>
          <p:cNvSpPr/>
          <p:nvPr/>
        </p:nvSpPr>
        <p:spPr>
          <a:xfrm>
            <a:off x="3439739" y="2993485"/>
            <a:ext cx="2520000" cy="6097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 dirty="0">
                <a:solidFill>
                  <a:schemeClr val="tx1"/>
                </a:solidFill>
              </a:rPr>
              <a:t>Метод отображающего дублирования винчестера </a:t>
            </a:r>
          </a:p>
        </p:txBody>
      </p:sp>
      <p:sp>
        <p:nvSpPr>
          <p:cNvPr id="77" name="Скругленный прямоугольник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B3BE5ACA-7FA2-4D06-AAF5-5A87CA3B1F7B}"/>
              </a:ext>
            </a:extLst>
          </p:cNvPr>
          <p:cNvSpPr/>
          <p:nvPr/>
        </p:nvSpPr>
        <p:spPr>
          <a:xfrm>
            <a:off x="723899" y="3737745"/>
            <a:ext cx="2630997" cy="8140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 dirty="0">
                <a:solidFill>
                  <a:schemeClr val="tx1"/>
                </a:solidFill>
              </a:rPr>
              <a:t>Дифференциальное резервирование, или </a:t>
            </a:r>
            <a:r>
              <a:rPr lang="ru-RU" sz="1200" dirty="0" err="1">
                <a:solidFill>
                  <a:schemeClr val="tx1"/>
                </a:solidFill>
              </a:rPr>
              <a:t>Differential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Backup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0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2B9D30F0-D8EB-44DA-8B2A-57ED87045FB3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7AFBBA1-CFD5-4882-BD2B-25286A25B7E0}"/>
              </a:ext>
            </a:extLst>
          </p:cNvPr>
          <p:cNvSpPr txBox="1"/>
          <p:nvPr/>
        </p:nvSpPr>
        <p:spPr>
          <a:xfrm>
            <a:off x="3087461" y="107152"/>
            <a:ext cx="2969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xmlns="" id="{9191AA44-70FA-43BB-8B1D-6E00571D7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9186" y="1383486"/>
            <a:ext cx="2376529" cy="237652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05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CE087B-F03B-45E6-90E9-C803E18D22EC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13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C9CF18B5-BC36-4026-8770-F135634DE0E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A582AB-F3F7-4971-9510-3FD9D93D9FEB}"/>
              </a:ext>
            </a:extLst>
          </p:cNvPr>
          <p:cNvSpPr txBox="1"/>
          <p:nvPr/>
        </p:nvSpPr>
        <p:spPr>
          <a:xfrm>
            <a:off x="2943191" y="107152"/>
            <a:ext cx="32576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1E5EF12-1F5E-4D40-9863-C26A9048A331}"/>
              </a:ext>
            </a:extLst>
          </p:cNvPr>
          <p:cNvSpPr/>
          <p:nvPr/>
        </p:nvSpPr>
        <p:spPr>
          <a:xfrm>
            <a:off x="719138" y="1772814"/>
            <a:ext cx="5138737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 dirty="0">
                <a:solidFill>
                  <a:srgbClr val="163C79"/>
                </a:solidFill>
                <a:latin typeface="+mj-lt"/>
              </a:rPr>
              <a:t>Метод отображающего дублирования винчестера </a:t>
            </a:r>
          </a:p>
          <a:p>
            <a:pPr defTabSz="914354"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200" dirty="0">
                <a:solidFill>
                  <a:prstClr val="black"/>
                </a:solidFill>
              </a:rPr>
              <a:t>представляет собой полное копирование данных частями с жёсткого диска в другое место для хранения информации.</a:t>
            </a:r>
          </a:p>
        </p:txBody>
      </p:sp>
      <p:sp>
        <p:nvSpPr>
          <p:cNvPr id="11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2320C3A3-7F08-4478-A02D-3B43C6A3DF22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B723AC82-7EC1-458A-B5D4-253177AFF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9186" y="1383486"/>
            <a:ext cx="2376529" cy="237652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14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042F756-3BAF-4388-8294-0402BD2AB342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22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64CFF6FE-1F7D-40CA-93BA-3A454CBF826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DB9D61-1749-4C5C-A037-9B29219FE04E}"/>
              </a:ext>
            </a:extLst>
          </p:cNvPr>
          <p:cNvSpPr txBox="1"/>
          <p:nvPr/>
        </p:nvSpPr>
        <p:spPr>
          <a:xfrm>
            <a:off x="3113910" y="107152"/>
            <a:ext cx="29161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9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7B1C1C65-0660-4A9D-B8A6-B24601BB3288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E7821BC-1A35-412D-AB95-D11069F38A5A}"/>
              </a:ext>
            </a:extLst>
          </p:cNvPr>
          <p:cNvSpPr/>
          <p:nvPr/>
        </p:nvSpPr>
        <p:spPr>
          <a:xfrm>
            <a:off x="719138" y="1772814"/>
            <a:ext cx="5138737" cy="16158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 dirty="0">
                <a:solidFill>
                  <a:srgbClr val="163C79"/>
                </a:solidFill>
                <a:latin typeface="+mj-lt"/>
              </a:rPr>
              <a:t>Метод отображающего дублирования винчестера </a:t>
            </a:r>
          </a:p>
          <a:p>
            <a:pPr defTabSz="914354"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200" dirty="0">
                <a:solidFill>
                  <a:prstClr val="black"/>
                </a:solidFill>
              </a:rPr>
              <a:t>представляет собой полное копирование данных частями с жёсткого диска в другое место для хранения информации.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439BB638-3F3C-4F53-A84D-354810589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9186" y="1383486"/>
            <a:ext cx="2376529" cy="237652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60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B5EEE5F-8624-4A8A-BC2D-8B326196E968}"/>
              </a:ext>
            </a:extLst>
          </p:cNvPr>
          <p:cNvSpPr/>
          <p:nvPr/>
        </p:nvSpPr>
        <p:spPr>
          <a:xfrm>
            <a:off x="358774" y="376238"/>
            <a:ext cx="8426450" cy="4391025"/>
          </a:xfrm>
          <a:prstGeom prst="rect">
            <a:avLst/>
          </a:prstGeom>
          <a:solidFill>
            <a:srgbClr val="F7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3FD9C0FA-0DA9-4044-B63C-0DD48E181E55}"/>
              </a:ext>
            </a:extLst>
          </p:cNvPr>
          <p:cNvSpPr/>
          <p:nvPr/>
        </p:nvSpPr>
        <p:spPr>
          <a:xfrm flipH="1">
            <a:off x="719138" y="915988"/>
            <a:ext cx="5138737" cy="166199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685783"/>
            <a:r>
              <a:rPr lang="ru-RU" sz="1200" dirty="0">
                <a:solidFill>
                  <a:prstClr val="black"/>
                </a:solidFill>
                <a:ea typeface="Roboto Slab" pitchFamily="2" charset="0"/>
              </a:rPr>
              <a:t>Классификация бэкапа основана на различиях объёмов копируемых данных, а также на том, какой способ для этого выбран. </a:t>
            </a:r>
          </a:p>
          <a:p>
            <a:pPr defTabSz="685783"/>
            <a:endParaRPr lang="ru-RU" sz="1200" dirty="0">
              <a:solidFill>
                <a:prstClr val="black"/>
              </a:solidFill>
              <a:ea typeface="Roboto Slab" pitchFamily="2" charset="0"/>
            </a:endParaRPr>
          </a:p>
          <a:p>
            <a:pPr defTabSz="685783"/>
            <a:r>
              <a:rPr lang="ru-RU" sz="2400" dirty="0">
                <a:solidFill>
                  <a:srgbClr val="163C79"/>
                </a:solidFill>
                <a:latin typeface="+mj-lt"/>
                <a:ea typeface="Roboto Slab" pitchFamily="2" charset="0"/>
              </a:rPr>
              <a:t>Какой тип бэкапа позволяет копировать файлы на прочие устройства по одному?</a:t>
            </a:r>
          </a:p>
        </p:txBody>
      </p:sp>
      <p:sp>
        <p:nvSpPr>
          <p:cNvPr id="74" name="Скругленный прямоугольник 12">
            <a:hlinkClick r:id="rId2" action="ppaction://hlinksldjump"/>
            <a:extLst>
              <a:ext uri="{FF2B5EF4-FFF2-40B4-BE49-F238E27FC236}">
                <a16:creationId xmlns:a16="http://schemas.microsoft.com/office/drawing/2014/main" xmlns="" id="{BBFCCFDA-A726-4228-9822-5A08B7A84F1B}"/>
              </a:ext>
            </a:extLst>
          </p:cNvPr>
          <p:cNvSpPr/>
          <p:nvPr/>
        </p:nvSpPr>
        <p:spPr>
          <a:xfrm>
            <a:off x="723899" y="2905570"/>
            <a:ext cx="2620259" cy="647024"/>
          </a:xfrm>
          <a:prstGeom prst="roundRect">
            <a:avLst>
              <a:gd name="adj" fmla="val 2647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 dirty="0">
                <a:solidFill>
                  <a:schemeClr val="tx1"/>
                </a:solidFill>
              </a:rPr>
              <a:t>Пофайловый способ</a:t>
            </a:r>
          </a:p>
          <a:p>
            <a:pPr defTabSz="685783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5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C921E245-BF50-4D2C-A367-9F36F53C0167}"/>
              </a:ext>
            </a:extLst>
          </p:cNvPr>
          <p:cNvSpPr/>
          <p:nvPr/>
        </p:nvSpPr>
        <p:spPr>
          <a:xfrm>
            <a:off x="3425597" y="3773847"/>
            <a:ext cx="2520000" cy="8140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no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Полное резервирование, или </a:t>
            </a:r>
            <a:r>
              <a:rPr lang="ru-RU" sz="1200" err="1">
                <a:solidFill>
                  <a:schemeClr val="tx1"/>
                </a:solidFill>
              </a:rPr>
              <a:t>Full</a:t>
            </a:r>
            <a:r>
              <a:rPr lang="ru-RU" sz="1200">
                <a:solidFill>
                  <a:schemeClr val="tx1"/>
                </a:solidFill>
              </a:rPr>
              <a:t> </a:t>
            </a:r>
            <a:r>
              <a:rPr lang="ru-RU" sz="1200" err="1">
                <a:solidFill>
                  <a:schemeClr val="tx1"/>
                </a:solidFill>
              </a:rPr>
              <a:t>Backup</a:t>
            </a:r>
            <a:r>
              <a:rPr lang="ru-RU" sz="12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6" name="Скругленный прямоугольник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29CC757B-E30A-4FF2-B59C-A335C9571082}"/>
              </a:ext>
            </a:extLst>
          </p:cNvPr>
          <p:cNvSpPr/>
          <p:nvPr/>
        </p:nvSpPr>
        <p:spPr>
          <a:xfrm>
            <a:off x="3425597" y="2942878"/>
            <a:ext cx="2520000" cy="6097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Метод отображающего дублирования винчестера </a:t>
            </a:r>
          </a:p>
        </p:txBody>
      </p:sp>
      <p:sp>
        <p:nvSpPr>
          <p:cNvPr id="77" name="Скругленный прямоугольник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B3BE5ACA-7FA2-4D06-AAF5-5A87CA3B1F7B}"/>
              </a:ext>
            </a:extLst>
          </p:cNvPr>
          <p:cNvSpPr/>
          <p:nvPr/>
        </p:nvSpPr>
        <p:spPr>
          <a:xfrm>
            <a:off x="723899" y="3773847"/>
            <a:ext cx="2620259" cy="8140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 dirty="0">
                <a:solidFill>
                  <a:schemeClr val="tx1"/>
                </a:solidFill>
              </a:rPr>
              <a:t>Дифференциальное резервирование, или </a:t>
            </a:r>
            <a:r>
              <a:rPr lang="ru-RU" sz="1200" dirty="0" err="1">
                <a:solidFill>
                  <a:schemeClr val="tx1"/>
                </a:solidFill>
              </a:rPr>
              <a:t>Differential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Backup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0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2B9D30F0-D8EB-44DA-8B2A-57ED87045FB3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7AFBBA1-CFD5-4882-BD2B-25286A25B7E0}"/>
              </a:ext>
            </a:extLst>
          </p:cNvPr>
          <p:cNvSpPr txBox="1"/>
          <p:nvPr/>
        </p:nvSpPr>
        <p:spPr>
          <a:xfrm>
            <a:off x="3087461" y="107152"/>
            <a:ext cx="2969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BEAC6B89-5464-4455-9814-B5763EE35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1942" y="1667059"/>
            <a:ext cx="2258111" cy="180938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2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0"/>
            <a:ext cx="1316571" cy="288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CE087B-F03B-45E6-90E9-C803E18D22EC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13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C9CF18B5-BC36-4026-8770-F135634DE0E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A582AB-F3F7-4971-9510-3FD9D93D9FEB}"/>
              </a:ext>
            </a:extLst>
          </p:cNvPr>
          <p:cNvSpPr txBox="1"/>
          <p:nvPr/>
        </p:nvSpPr>
        <p:spPr>
          <a:xfrm>
            <a:off x="2943191" y="107152"/>
            <a:ext cx="32576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1E5EF12-1F5E-4D40-9863-C26A9048A331}"/>
              </a:ext>
            </a:extLst>
          </p:cNvPr>
          <p:cNvSpPr/>
          <p:nvPr/>
        </p:nvSpPr>
        <p:spPr>
          <a:xfrm>
            <a:off x="719138" y="2119062"/>
            <a:ext cx="5138737" cy="905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>
                <a:solidFill>
                  <a:srgbClr val="163C79"/>
                </a:solidFill>
                <a:latin typeface="+mj-lt"/>
              </a:rPr>
              <a:t>Пофайловый способ</a:t>
            </a:r>
          </a:p>
          <a:p>
            <a:pPr defTabSz="914354">
              <a:lnSpc>
                <a:spcPct val="125000"/>
              </a:lnSpc>
            </a:pPr>
            <a:endParaRPr lang="ru-RU" sz="120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200">
                <a:solidFill>
                  <a:prstClr val="black"/>
                </a:solidFill>
              </a:rPr>
              <a:t>позволяет копировать файлы на прочие устройства по одному.</a:t>
            </a:r>
          </a:p>
        </p:txBody>
      </p:sp>
      <p:sp>
        <p:nvSpPr>
          <p:cNvPr id="11" name="Скругленный прямоугольник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05E491A8-8ED1-4B5F-AA56-AB0D9144011E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C373047F-813D-43D4-A815-5CF5C9EA8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1942" y="1667059"/>
            <a:ext cx="2258111" cy="180938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64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B5EEE5F-8624-4A8A-BC2D-8B326196E968}"/>
              </a:ext>
            </a:extLst>
          </p:cNvPr>
          <p:cNvSpPr/>
          <p:nvPr/>
        </p:nvSpPr>
        <p:spPr>
          <a:xfrm>
            <a:off x="358774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pic>
        <p:nvPicPr>
          <p:cNvPr id="6" name="Рисунок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B00160F8-AD62-410A-A97C-92842C6A9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4" y="414539"/>
            <a:ext cx="1133954" cy="1079721"/>
          </a:xfrm>
          <a:prstGeom prst="rect">
            <a:avLst/>
          </a:prstGeom>
        </p:spPr>
      </p:pic>
      <p:pic>
        <p:nvPicPr>
          <p:cNvPr id="77" name="Рисунок 7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F55A87D-1B8C-4C10-BB9E-6E58040268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72" y="414539"/>
            <a:ext cx="1133954" cy="1079721"/>
          </a:xfrm>
          <a:prstGeom prst="rect">
            <a:avLst/>
          </a:prstGeom>
        </p:spPr>
      </p:pic>
      <p:pic>
        <p:nvPicPr>
          <p:cNvPr id="78" name="Рисунок 77">
            <a:hlinkClick r:id="rId5" action="ppaction://hlinksldjump"/>
            <a:extLst>
              <a:ext uri="{FF2B5EF4-FFF2-40B4-BE49-F238E27FC236}">
                <a16:creationId xmlns:a16="http://schemas.microsoft.com/office/drawing/2014/main" xmlns="" id="{C12D5049-D9EA-49B4-93BB-C463A3C765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140" y="414539"/>
            <a:ext cx="1133954" cy="1079721"/>
          </a:xfrm>
          <a:prstGeom prst="rect">
            <a:avLst/>
          </a:prstGeom>
        </p:spPr>
      </p:pic>
      <p:pic>
        <p:nvPicPr>
          <p:cNvPr id="79" name="Рисунок 78">
            <a:hlinkClick r:id="rId6" action="ppaction://hlinksldjump"/>
            <a:extLst>
              <a:ext uri="{FF2B5EF4-FFF2-40B4-BE49-F238E27FC236}">
                <a16:creationId xmlns:a16="http://schemas.microsoft.com/office/drawing/2014/main" xmlns="" id="{19BB7C30-B46F-41D2-8BC7-BE73DE791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08" y="414539"/>
            <a:ext cx="1133954" cy="1079721"/>
          </a:xfrm>
          <a:prstGeom prst="rect">
            <a:avLst/>
          </a:prstGeom>
        </p:spPr>
      </p:pic>
      <p:pic>
        <p:nvPicPr>
          <p:cNvPr id="80" name="Рисунок 79">
            <a:hlinkClick r:id="rId7" action="ppaction://hlinksldjump"/>
            <a:extLst>
              <a:ext uri="{FF2B5EF4-FFF2-40B4-BE49-F238E27FC236}">
                <a16:creationId xmlns:a16="http://schemas.microsoft.com/office/drawing/2014/main" xmlns="" id="{BF7578EE-4BCF-46AB-92BA-84E68C112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77" y="414539"/>
            <a:ext cx="1133954" cy="1079721"/>
          </a:xfrm>
          <a:prstGeom prst="rect">
            <a:avLst/>
          </a:prstGeom>
        </p:spPr>
      </p:pic>
      <p:pic>
        <p:nvPicPr>
          <p:cNvPr id="81" name="Рисунок 80">
            <a:hlinkClick r:id="rId8" action="ppaction://hlinksldjump"/>
            <a:extLst>
              <a:ext uri="{FF2B5EF4-FFF2-40B4-BE49-F238E27FC236}">
                <a16:creationId xmlns:a16="http://schemas.microsoft.com/office/drawing/2014/main" xmlns="" id="{FC70F6C6-356B-418B-8D69-244151471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444" y="414539"/>
            <a:ext cx="1133954" cy="1079721"/>
          </a:xfrm>
          <a:prstGeom prst="rect">
            <a:avLst/>
          </a:prstGeom>
        </p:spPr>
      </p:pic>
      <p:pic>
        <p:nvPicPr>
          <p:cNvPr id="82" name="Рисунок 81">
            <a:hlinkClick r:id="rId9" action="ppaction://hlinksldjump"/>
            <a:extLst>
              <a:ext uri="{FF2B5EF4-FFF2-40B4-BE49-F238E27FC236}">
                <a16:creationId xmlns:a16="http://schemas.microsoft.com/office/drawing/2014/main" xmlns="" id="{CEF26421-F1A1-4015-96F0-58F17D55A7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4" y="1636730"/>
            <a:ext cx="1133954" cy="1079721"/>
          </a:xfrm>
          <a:prstGeom prst="rect">
            <a:avLst/>
          </a:prstGeom>
        </p:spPr>
      </p:pic>
      <p:pic>
        <p:nvPicPr>
          <p:cNvPr id="83" name="Рисунок 8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92A14E5-C9D1-4193-9058-AB1BF76EA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72" y="1636730"/>
            <a:ext cx="1133954" cy="1079721"/>
          </a:xfrm>
          <a:prstGeom prst="rect">
            <a:avLst/>
          </a:prstGeom>
        </p:spPr>
      </p:pic>
      <p:pic>
        <p:nvPicPr>
          <p:cNvPr id="84" name="Рисунок 8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06887E6F-68C4-4D13-AA4C-6E7D7A336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140" y="1636730"/>
            <a:ext cx="1133954" cy="1079721"/>
          </a:xfrm>
          <a:prstGeom prst="rect">
            <a:avLst/>
          </a:prstGeom>
        </p:spPr>
      </p:pic>
      <p:pic>
        <p:nvPicPr>
          <p:cNvPr id="85" name="Рисунок 8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96DD81AF-F3F5-44E9-98D8-09442AF38D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08" y="1636730"/>
            <a:ext cx="1133954" cy="1079721"/>
          </a:xfrm>
          <a:prstGeom prst="rect">
            <a:avLst/>
          </a:prstGeom>
        </p:spPr>
      </p:pic>
      <p:pic>
        <p:nvPicPr>
          <p:cNvPr id="86" name="Рисунок 8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A7DC800A-E61A-4762-9E85-5C1BDDD47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77" y="1636730"/>
            <a:ext cx="1133954" cy="1079721"/>
          </a:xfrm>
          <a:prstGeom prst="rect">
            <a:avLst/>
          </a:prstGeom>
        </p:spPr>
      </p:pic>
      <p:pic>
        <p:nvPicPr>
          <p:cNvPr id="87" name="Рисунок 8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369F5B79-71CB-4FDD-9F95-4ED82DB314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444" y="1636730"/>
            <a:ext cx="1133954" cy="1079721"/>
          </a:xfrm>
          <a:prstGeom prst="rect">
            <a:avLst/>
          </a:prstGeom>
        </p:spPr>
      </p:pic>
      <p:pic>
        <p:nvPicPr>
          <p:cNvPr id="88" name="Рисунок 8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A58CEDB-6760-437F-A1C9-0450FA850D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4" y="2858922"/>
            <a:ext cx="1133954" cy="1079721"/>
          </a:xfrm>
          <a:prstGeom prst="rect">
            <a:avLst/>
          </a:prstGeom>
        </p:spPr>
      </p:pic>
      <p:pic>
        <p:nvPicPr>
          <p:cNvPr id="89" name="Рисунок 8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A0E0BAA-F44C-455B-9D58-AA150C56F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372" y="2858922"/>
            <a:ext cx="1133954" cy="1079721"/>
          </a:xfrm>
          <a:prstGeom prst="rect">
            <a:avLst/>
          </a:prstGeom>
        </p:spPr>
      </p:pic>
      <p:pic>
        <p:nvPicPr>
          <p:cNvPr id="90" name="Рисунок 89">
            <a:hlinkClick r:id="rId17" action="ppaction://hlinksldjump"/>
            <a:extLst>
              <a:ext uri="{FF2B5EF4-FFF2-40B4-BE49-F238E27FC236}">
                <a16:creationId xmlns:a16="http://schemas.microsoft.com/office/drawing/2014/main" xmlns="" id="{DE890900-FD81-44AD-99F0-E4F45DB888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140" y="2858922"/>
            <a:ext cx="1133954" cy="1079721"/>
          </a:xfrm>
          <a:prstGeom prst="rect">
            <a:avLst/>
          </a:prstGeom>
        </p:spPr>
      </p:pic>
      <p:pic>
        <p:nvPicPr>
          <p:cNvPr id="91" name="Рисунок 90">
            <a:hlinkClick r:id="rId18" action="ppaction://hlinksldjump"/>
            <a:extLst>
              <a:ext uri="{FF2B5EF4-FFF2-40B4-BE49-F238E27FC236}">
                <a16:creationId xmlns:a16="http://schemas.microsoft.com/office/drawing/2014/main" xmlns="" id="{75DF583A-67D2-4F5F-9F81-778EFE36C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08" y="2858922"/>
            <a:ext cx="1133954" cy="1079721"/>
          </a:xfrm>
          <a:prstGeom prst="rect">
            <a:avLst/>
          </a:prstGeom>
        </p:spPr>
      </p:pic>
      <p:pic>
        <p:nvPicPr>
          <p:cNvPr id="92" name="Рисунок 91">
            <a:hlinkClick r:id="rId19" action="ppaction://hlinksldjump"/>
            <a:extLst>
              <a:ext uri="{FF2B5EF4-FFF2-40B4-BE49-F238E27FC236}">
                <a16:creationId xmlns:a16="http://schemas.microsoft.com/office/drawing/2014/main" xmlns="" id="{6434FDDD-22FD-42C9-86C5-F25A65A26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77" y="2858922"/>
            <a:ext cx="1133954" cy="1079721"/>
          </a:xfrm>
          <a:prstGeom prst="rect">
            <a:avLst/>
          </a:prstGeom>
        </p:spPr>
      </p:pic>
      <p:pic>
        <p:nvPicPr>
          <p:cNvPr id="93" name="Рисунок 92">
            <a:hlinkClick r:id="rId20" action="ppaction://hlinksldjump"/>
            <a:extLst>
              <a:ext uri="{FF2B5EF4-FFF2-40B4-BE49-F238E27FC236}">
                <a16:creationId xmlns:a16="http://schemas.microsoft.com/office/drawing/2014/main" xmlns="" id="{122F097D-DDBC-4EF6-898B-C47557A29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444" y="2858922"/>
            <a:ext cx="1133954" cy="1079721"/>
          </a:xfrm>
          <a:prstGeom prst="rect">
            <a:avLst/>
          </a:prstGeom>
        </p:spPr>
      </p:pic>
      <p:sp>
        <p:nvSpPr>
          <p:cNvPr id="23" name="Скругленный прямоугольник 12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C6B06990-75A7-4587-8AE7-DF16595465C1}"/>
              </a:ext>
            </a:extLst>
          </p:cNvPr>
          <p:cNvSpPr/>
          <p:nvPr/>
        </p:nvSpPr>
        <p:spPr>
          <a:xfrm>
            <a:off x="3274792" y="3980661"/>
            <a:ext cx="2594414" cy="64055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254000" dist="190500" dir="5400000" sx="90000" sy="90000" algn="t" rotWithShape="0">
              <a:srgbClr val="163C79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80000" rIns="360000" bIns="18000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+mj-lt"/>
              </a:rPr>
              <a:t>Закончить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173327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042F756-3BAF-4388-8294-0402BD2AB342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22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64CFF6FE-1F7D-40CA-93BA-3A454CBF826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DB9D61-1749-4C5C-A037-9B29219FE04E}"/>
              </a:ext>
            </a:extLst>
          </p:cNvPr>
          <p:cNvSpPr txBox="1"/>
          <p:nvPr/>
        </p:nvSpPr>
        <p:spPr>
          <a:xfrm>
            <a:off x="3113910" y="107152"/>
            <a:ext cx="29161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9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32E17CAB-48F8-4813-88A0-5E694AC68EAC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699FAFD-4CF2-4BD5-9CFF-2A745527AD8C}"/>
              </a:ext>
            </a:extLst>
          </p:cNvPr>
          <p:cNvSpPr/>
          <p:nvPr/>
        </p:nvSpPr>
        <p:spPr>
          <a:xfrm>
            <a:off x="719138" y="2119062"/>
            <a:ext cx="5138737" cy="905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>
                <a:solidFill>
                  <a:srgbClr val="163C79"/>
                </a:solidFill>
                <a:latin typeface="+mj-lt"/>
              </a:rPr>
              <a:t>Пофайловый способ</a:t>
            </a:r>
          </a:p>
          <a:p>
            <a:pPr defTabSz="914354">
              <a:lnSpc>
                <a:spcPct val="125000"/>
              </a:lnSpc>
            </a:pPr>
            <a:endParaRPr lang="ru-RU" sz="120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200">
                <a:solidFill>
                  <a:prstClr val="black"/>
                </a:solidFill>
              </a:rPr>
              <a:t>позволяет копировать файлы на прочие устройства по одному.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9C901059-3A54-4A6C-BF3A-F5CF17FC9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1942" y="1667059"/>
            <a:ext cx="2258111" cy="180938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3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B5EEE5F-8624-4A8A-BC2D-8B326196E968}"/>
              </a:ext>
            </a:extLst>
          </p:cNvPr>
          <p:cNvSpPr/>
          <p:nvPr/>
        </p:nvSpPr>
        <p:spPr>
          <a:xfrm>
            <a:off x="358774" y="376238"/>
            <a:ext cx="8426450" cy="4391025"/>
          </a:xfrm>
          <a:prstGeom prst="rect">
            <a:avLst/>
          </a:prstGeom>
          <a:solidFill>
            <a:srgbClr val="F7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3FD9C0FA-0DA9-4044-B63C-0DD48E181E55}"/>
              </a:ext>
            </a:extLst>
          </p:cNvPr>
          <p:cNvSpPr/>
          <p:nvPr/>
        </p:nvSpPr>
        <p:spPr>
          <a:xfrm flipH="1">
            <a:off x="719137" y="925131"/>
            <a:ext cx="5138737" cy="101566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685783"/>
            <a:r>
              <a:rPr lang="ru-RU" sz="1200" dirty="0">
                <a:solidFill>
                  <a:prstClr val="black"/>
                </a:solidFill>
                <a:ea typeface="Roboto Slab" pitchFamily="2" charset="0"/>
              </a:rPr>
              <a:t>Существует много способов хранения копируемой информации.</a:t>
            </a:r>
          </a:p>
          <a:p>
            <a:pPr defTabSz="685783"/>
            <a:endParaRPr lang="ru-RU" sz="1200" dirty="0">
              <a:solidFill>
                <a:prstClr val="black"/>
              </a:solidFill>
              <a:ea typeface="Roboto Slab" pitchFamily="2" charset="0"/>
            </a:endParaRPr>
          </a:p>
          <a:p>
            <a:pPr defTabSz="685783"/>
            <a:r>
              <a:rPr lang="ru-RU" sz="1400" dirty="0">
                <a:solidFill>
                  <a:srgbClr val="163C79"/>
                </a:solidFill>
                <a:ea typeface="Roboto Slab" pitchFamily="2" charset="0"/>
              </a:rPr>
              <a:t>Выберите ответ, в котором перечислены одни из самых популярных на сегодняшний день способов хранения копируемой информации.</a:t>
            </a:r>
          </a:p>
        </p:txBody>
      </p:sp>
      <p:sp>
        <p:nvSpPr>
          <p:cNvPr id="74" name="Скругленный прямоугольник 12">
            <a:hlinkClick r:id="rId2" action="ppaction://hlinksldjump"/>
            <a:extLst>
              <a:ext uri="{FF2B5EF4-FFF2-40B4-BE49-F238E27FC236}">
                <a16:creationId xmlns:a16="http://schemas.microsoft.com/office/drawing/2014/main" xmlns="" id="{BBFCCFDA-A726-4228-9822-5A08B7A84F1B}"/>
              </a:ext>
            </a:extLst>
          </p:cNvPr>
          <p:cNvSpPr/>
          <p:nvPr/>
        </p:nvSpPr>
        <p:spPr>
          <a:xfrm>
            <a:off x="723899" y="3035039"/>
            <a:ext cx="2520000" cy="8140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 dirty="0">
                <a:solidFill>
                  <a:schemeClr val="tx1"/>
                </a:solidFill>
              </a:rPr>
              <a:t>Лента стримера, «облачный» бэкап, DVD или CD</a:t>
            </a:r>
          </a:p>
        </p:txBody>
      </p:sp>
      <p:sp>
        <p:nvSpPr>
          <p:cNvPr id="75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C921E245-BF50-4D2C-A367-9F36F53C0167}"/>
              </a:ext>
            </a:extLst>
          </p:cNvPr>
          <p:cNvSpPr/>
          <p:nvPr/>
        </p:nvSpPr>
        <p:spPr>
          <a:xfrm>
            <a:off x="3312475" y="3983610"/>
            <a:ext cx="2520000" cy="6097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«Облачный» </a:t>
            </a:r>
            <a:r>
              <a:rPr lang="ru-RU" sz="1200" err="1">
                <a:solidFill>
                  <a:schemeClr val="tx1"/>
                </a:solidFill>
              </a:rPr>
              <a:t>бэкап</a:t>
            </a:r>
            <a:r>
              <a:rPr lang="ru-RU" sz="1200">
                <a:solidFill>
                  <a:schemeClr val="tx1"/>
                </a:solidFill>
              </a:rPr>
              <a:t>, </a:t>
            </a:r>
            <a:r>
              <a:rPr lang="en-US" sz="1200">
                <a:solidFill>
                  <a:schemeClr val="tx1"/>
                </a:solidFill>
              </a:rPr>
              <a:t>HDD, LAN, FTP, USB</a:t>
            </a: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76" name="Скругленный прямоугольник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29CC757B-E30A-4FF2-B59C-A335C9571082}"/>
              </a:ext>
            </a:extLst>
          </p:cNvPr>
          <p:cNvSpPr/>
          <p:nvPr/>
        </p:nvSpPr>
        <p:spPr>
          <a:xfrm>
            <a:off x="3312475" y="3035039"/>
            <a:ext cx="2520000" cy="8140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Лента стримера, «облачный» </a:t>
            </a:r>
            <a:r>
              <a:rPr lang="ru-RU" sz="1200" err="1">
                <a:solidFill>
                  <a:schemeClr val="tx1"/>
                </a:solidFill>
              </a:rPr>
              <a:t>бэкап</a:t>
            </a:r>
            <a:r>
              <a:rPr lang="ru-RU" sz="1200">
                <a:solidFill>
                  <a:schemeClr val="tx1"/>
                </a:solidFill>
              </a:rPr>
              <a:t>, DVD или CD, дискета</a:t>
            </a:r>
          </a:p>
        </p:txBody>
      </p:sp>
      <p:sp>
        <p:nvSpPr>
          <p:cNvPr id="77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B3BE5ACA-7FA2-4D06-AAF5-5A87CA3B1F7B}"/>
              </a:ext>
            </a:extLst>
          </p:cNvPr>
          <p:cNvSpPr/>
          <p:nvPr/>
        </p:nvSpPr>
        <p:spPr>
          <a:xfrm>
            <a:off x="723899" y="3983610"/>
            <a:ext cx="2520000" cy="6097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«Облачный» </a:t>
            </a:r>
            <a:r>
              <a:rPr lang="ru-RU" sz="1200" err="1">
                <a:solidFill>
                  <a:schemeClr val="tx1"/>
                </a:solidFill>
              </a:rPr>
              <a:t>бэкап</a:t>
            </a:r>
            <a:r>
              <a:rPr lang="ru-RU" sz="1200">
                <a:solidFill>
                  <a:schemeClr val="tx1"/>
                </a:solidFill>
              </a:rPr>
              <a:t>, дискета</a:t>
            </a:r>
            <a:r>
              <a:rPr lang="en-US" sz="1200">
                <a:solidFill>
                  <a:schemeClr val="tx1"/>
                </a:solidFill>
              </a:rPr>
              <a:t>, LAN, USB</a:t>
            </a: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80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2B9D30F0-D8EB-44DA-8B2A-57ED87045FB3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7AFBBA1-CFD5-4882-BD2B-25286A25B7E0}"/>
              </a:ext>
            </a:extLst>
          </p:cNvPr>
          <p:cNvSpPr txBox="1"/>
          <p:nvPr/>
        </p:nvSpPr>
        <p:spPr>
          <a:xfrm>
            <a:off x="3087461" y="107152"/>
            <a:ext cx="2969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xmlns="" id="{9F9F6E0C-502D-4A73-8D15-A162515D4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0513" y="1645830"/>
            <a:ext cx="2376529" cy="185184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2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CE087B-F03B-45E6-90E9-C803E18D22EC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13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C9CF18B5-BC36-4026-8770-F135634DE0E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A582AB-F3F7-4971-9510-3FD9D93D9FEB}"/>
              </a:ext>
            </a:extLst>
          </p:cNvPr>
          <p:cNvSpPr txBox="1"/>
          <p:nvPr/>
        </p:nvSpPr>
        <p:spPr>
          <a:xfrm>
            <a:off x="2943191" y="107152"/>
            <a:ext cx="32576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1E5EF12-1F5E-4D40-9863-C26A9048A331}"/>
              </a:ext>
            </a:extLst>
          </p:cNvPr>
          <p:cNvSpPr/>
          <p:nvPr/>
        </p:nvSpPr>
        <p:spPr>
          <a:xfrm>
            <a:off x="719139" y="1888230"/>
            <a:ext cx="5138736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 dirty="0">
                <a:solidFill>
                  <a:srgbClr val="163C79"/>
                </a:solidFill>
                <a:latin typeface="+mj-lt"/>
              </a:rPr>
              <a:t>«Облачный» бэкап, </a:t>
            </a:r>
            <a:r>
              <a:rPr lang="en-US" sz="2400" dirty="0">
                <a:solidFill>
                  <a:srgbClr val="163C79"/>
                </a:solidFill>
                <a:latin typeface="+mj-lt"/>
              </a:rPr>
              <a:t>HDD, </a:t>
            </a:r>
            <a:r>
              <a:rPr lang="ru-RU" sz="2400" dirty="0">
                <a:solidFill>
                  <a:srgbClr val="163C79"/>
                </a:solidFill>
                <a:latin typeface="+mj-lt"/>
              </a:rPr>
              <a:t/>
            </a:r>
            <a:br>
              <a:rPr lang="ru-RU" sz="2400" dirty="0">
                <a:solidFill>
                  <a:srgbClr val="163C79"/>
                </a:solidFill>
                <a:latin typeface="+mj-lt"/>
              </a:rPr>
            </a:br>
            <a:r>
              <a:rPr lang="en-US" sz="2400" dirty="0">
                <a:solidFill>
                  <a:srgbClr val="163C79"/>
                </a:solidFill>
                <a:latin typeface="+mj-lt"/>
              </a:rPr>
              <a:t>LAN, FTP, USB</a:t>
            </a:r>
            <a:r>
              <a:rPr lang="ru-RU" sz="2400" dirty="0">
                <a:solidFill>
                  <a:srgbClr val="163C79"/>
                </a:solidFill>
                <a:latin typeface="+mj-lt"/>
              </a:rPr>
              <a:t> – </a:t>
            </a:r>
            <a:endParaRPr lang="en-US" sz="2400" dirty="0">
              <a:solidFill>
                <a:srgbClr val="163C79"/>
              </a:solidFill>
              <a:latin typeface="+mj-lt"/>
            </a:endParaRPr>
          </a:p>
          <a:p>
            <a:pPr defTabSz="914354"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200" dirty="0">
                <a:solidFill>
                  <a:prstClr val="black"/>
                </a:solidFill>
              </a:rPr>
              <a:t>одни из популярных способов хранения </a:t>
            </a:r>
            <a:r>
              <a:rPr lang="ru-RU" sz="1200" dirty="0"/>
              <a:t>копируемой информации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392A661B-1B0E-4DF8-9C9D-1247FACD810E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33D61B28-824A-4713-9582-DFC6EBDD1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0513" y="1645830"/>
            <a:ext cx="2376529" cy="185184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89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042F756-3BAF-4388-8294-0402BD2AB342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22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64CFF6FE-1F7D-40CA-93BA-3A454CBF826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DB9D61-1749-4C5C-A037-9B29219FE04E}"/>
              </a:ext>
            </a:extLst>
          </p:cNvPr>
          <p:cNvSpPr txBox="1"/>
          <p:nvPr/>
        </p:nvSpPr>
        <p:spPr>
          <a:xfrm>
            <a:off x="3113910" y="107152"/>
            <a:ext cx="29161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9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06C650D8-6F56-41BD-B56B-237E2CAE5AFB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835BD73-324C-468F-9D31-4D45AA17B02F}"/>
              </a:ext>
            </a:extLst>
          </p:cNvPr>
          <p:cNvSpPr/>
          <p:nvPr/>
        </p:nvSpPr>
        <p:spPr>
          <a:xfrm>
            <a:off x="719139" y="1888230"/>
            <a:ext cx="5138736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 dirty="0">
                <a:solidFill>
                  <a:srgbClr val="163C79"/>
                </a:solidFill>
                <a:latin typeface="+mj-lt"/>
              </a:rPr>
              <a:t>«Облачный» бэкап, </a:t>
            </a:r>
            <a:r>
              <a:rPr lang="en-US" sz="2400" dirty="0">
                <a:solidFill>
                  <a:srgbClr val="163C79"/>
                </a:solidFill>
                <a:latin typeface="+mj-lt"/>
              </a:rPr>
              <a:t>HDD, </a:t>
            </a:r>
            <a:r>
              <a:rPr lang="ru-RU" sz="2400" dirty="0">
                <a:solidFill>
                  <a:srgbClr val="163C79"/>
                </a:solidFill>
                <a:latin typeface="+mj-lt"/>
              </a:rPr>
              <a:t/>
            </a:r>
            <a:br>
              <a:rPr lang="ru-RU" sz="2400" dirty="0">
                <a:solidFill>
                  <a:srgbClr val="163C79"/>
                </a:solidFill>
                <a:latin typeface="+mj-lt"/>
              </a:rPr>
            </a:br>
            <a:r>
              <a:rPr lang="en-US" sz="2400" dirty="0">
                <a:solidFill>
                  <a:srgbClr val="163C79"/>
                </a:solidFill>
                <a:latin typeface="+mj-lt"/>
              </a:rPr>
              <a:t>LAN, FTP, USB</a:t>
            </a:r>
            <a:r>
              <a:rPr lang="ru-RU" sz="2400" dirty="0">
                <a:solidFill>
                  <a:srgbClr val="163C79"/>
                </a:solidFill>
                <a:latin typeface="+mj-lt"/>
              </a:rPr>
              <a:t> – </a:t>
            </a:r>
            <a:endParaRPr lang="en-US" sz="2400" dirty="0">
              <a:solidFill>
                <a:srgbClr val="163C79"/>
              </a:solidFill>
              <a:latin typeface="+mj-lt"/>
            </a:endParaRPr>
          </a:p>
          <a:p>
            <a:pPr defTabSz="914354"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200" dirty="0">
                <a:solidFill>
                  <a:prstClr val="black"/>
                </a:solidFill>
              </a:rPr>
              <a:t>одни из популярных способов хранения </a:t>
            </a:r>
            <a:r>
              <a:rPr lang="ru-RU" sz="1200" dirty="0"/>
              <a:t>копируемой информации</a:t>
            </a:r>
            <a:r>
              <a:rPr lang="ru-RU" sz="12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637716EA-A610-43A9-A28E-4AA6903E5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0513" y="1645830"/>
            <a:ext cx="2376529" cy="185184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0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B5EEE5F-8624-4A8A-BC2D-8B326196E968}"/>
              </a:ext>
            </a:extLst>
          </p:cNvPr>
          <p:cNvSpPr/>
          <p:nvPr/>
        </p:nvSpPr>
        <p:spPr>
          <a:xfrm>
            <a:off x="358774" y="376238"/>
            <a:ext cx="8426450" cy="4391025"/>
          </a:xfrm>
          <a:prstGeom prst="rect">
            <a:avLst/>
          </a:prstGeom>
          <a:solidFill>
            <a:srgbClr val="F7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3FD9C0FA-0DA9-4044-B63C-0DD48E181E55}"/>
              </a:ext>
            </a:extLst>
          </p:cNvPr>
          <p:cNvSpPr/>
          <p:nvPr/>
        </p:nvSpPr>
        <p:spPr>
          <a:xfrm flipH="1">
            <a:off x="723899" y="915988"/>
            <a:ext cx="5325852" cy="184665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685783"/>
            <a:r>
              <a:rPr lang="ru-RU" sz="1200" dirty="0">
                <a:solidFill>
                  <a:prstClr val="black"/>
                </a:solidFill>
                <a:ea typeface="Roboto Slab" pitchFamily="2" charset="0"/>
              </a:rPr>
              <a:t>Существует две основные проблемы потери информации – это удаление файлов, (случайное или под действием вирусов) и механическое повреждение носителя. </a:t>
            </a:r>
          </a:p>
          <a:p>
            <a:pPr defTabSz="685783"/>
            <a:endParaRPr lang="en-US" sz="1200" dirty="0">
              <a:solidFill>
                <a:prstClr val="black"/>
              </a:solidFill>
              <a:ea typeface="Roboto Slab" pitchFamily="2" charset="0"/>
            </a:endParaRPr>
          </a:p>
          <a:p>
            <a:pPr defTabSz="685783"/>
            <a:r>
              <a:rPr lang="ru-RU" sz="2400" dirty="0">
                <a:solidFill>
                  <a:srgbClr val="163C79"/>
                </a:solidFill>
                <a:latin typeface="+mj-lt"/>
                <a:ea typeface="Roboto Slab" pitchFamily="2" charset="0"/>
              </a:rPr>
              <a:t>Выберите правильное определение понятия «компьютерные вирусы».</a:t>
            </a:r>
          </a:p>
        </p:txBody>
      </p:sp>
      <p:sp>
        <p:nvSpPr>
          <p:cNvPr id="74" name="Скругленный прямоугольник 12">
            <a:hlinkClick r:id="rId2" action="ppaction://hlinksldjump"/>
            <a:extLst>
              <a:ext uri="{FF2B5EF4-FFF2-40B4-BE49-F238E27FC236}">
                <a16:creationId xmlns:a16="http://schemas.microsoft.com/office/drawing/2014/main" xmlns="" id="{BBFCCFDA-A726-4228-9822-5A08B7A84F1B}"/>
              </a:ext>
            </a:extLst>
          </p:cNvPr>
          <p:cNvSpPr/>
          <p:nvPr/>
        </p:nvSpPr>
        <p:spPr>
          <a:xfrm>
            <a:off x="723899" y="3000545"/>
            <a:ext cx="3668714" cy="101833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 dirty="0">
                <a:solidFill>
                  <a:schemeClr val="tx1"/>
                </a:solidFill>
              </a:rPr>
              <a:t>Программы, которые могут «размножаться» и скрытно внедрять свои копии в файлы, загрузочные секторы дисков и документы</a:t>
            </a:r>
          </a:p>
        </p:txBody>
      </p:sp>
      <p:sp>
        <p:nvSpPr>
          <p:cNvPr id="75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C921E245-BF50-4D2C-A367-9F36F53C0167}"/>
              </a:ext>
            </a:extLst>
          </p:cNvPr>
          <p:cNvSpPr/>
          <p:nvPr/>
        </p:nvSpPr>
        <p:spPr>
          <a:xfrm>
            <a:off x="4751388" y="4174327"/>
            <a:ext cx="3668713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База данных</a:t>
            </a:r>
          </a:p>
        </p:txBody>
      </p:sp>
      <p:sp>
        <p:nvSpPr>
          <p:cNvPr id="76" name="Скругленный прямоугольник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29CC757B-E30A-4FF2-B59C-A335C9571082}"/>
              </a:ext>
            </a:extLst>
          </p:cNvPr>
          <p:cNvSpPr/>
          <p:nvPr/>
        </p:nvSpPr>
        <p:spPr>
          <a:xfrm>
            <a:off x="4751388" y="3000545"/>
            <a:ext cx="3668713" cy="101833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no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Прикладная программа</a:t>
            </a:r>
          </a:p>
        </p:txBody>
      </p:sp>
      <p:sp>
        <p:nvSpPr>
          <p:cNvPr id="77" name="Скругленный прямоугольник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B3BE5ACA-7FA2-4D06-AAF5-5A87CA3B1F7B}"/>
              </a:ext>
            </a:extLst>
          </p:cNvPr>
          <p:cNvSpPr/>
          <p:nvPr/>
        </p:nvSpPr>
        <p:spPr>
          <a:xfrm>
            <a:off x="723899" y="4174326"/>
            <a:ext cx="3662366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Системная программа</a:t>
            </a:r>
          </a:p>
        </p:txBody>
      </p:sp>
      <p:sp>
        <p:nvSpPr>
          <p:cNvPr id="80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2B9D30F0-D8EB-44DA-8B2A-57ED87045FB3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7AFBBA1-CFD5-4882-BD2B-25286A25B7E0}"/>
              </a:ext>
            </a:extLst>
          </p:cNvPr>
          <p:cNvSpPr txBox="1"/>
          <p:nvPr/>
        </p:nvSpPr>
        <p:spPr>
          <a:xfrm>
            <a:off x="3087461" y="107152"/>
            <a:ext cx="2969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xmlns="" id="{DA0ABED8-5E38-4533-B176-09F9EBBCD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853" y="1160721"/>
            <a:ext cx="2328862" cy="155584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59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CE087B-F03B-45E6-90E9-C803E18D22EC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13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C9CF18B5-BC36-4026-8770-F135634DE0E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A582AB-F3F7-4971-9510-3FD9D93D9FEB}"/>
              </a:ext>
            </a:extLst>
          </p:cNvPr>
          <p:cNvSpPr txBox="1"/>
          <p:nvPr/>
        </p:nvSpPr>
        <p:spPr>
          <a:xfrm>
            <a:off x="2943191" y="107152"/>
            <a:ext cx="32576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11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13F03FF1-6BD9-44D6-B9F3-14151FB8C3BF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1E5EF12-1F5E-4D40-9863-C26A9048A331}"/>
              </a:ext>
            </a:extLst>
          </p:cNvPr>
          <p:cNvSpPr/>
          <p:nvPr/>
        </p:nvSpPr>
        <p:spPr>
          <a:xfrm>
            <a:off x="719139" y="2003646"/>
            <a:ext cx="5138736" cy="1154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 dirty="0">
                <a:solidFill>
                  <a:srgbClr val="163C79"/>
                </a:solidFill>
                <a:latin typeface="+mj-lt"/>
              </a:rPr>
              <a:t>Компьютерные вирусы – </a:t>
            </a:r>
          </a:p>
          <a:p>
            <a:pPr defTabSz="914354"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200" dirty="0">
                <a:solidFill>
                  <a:prstClr val="black"/>
                </a:solidFill>
              </a:rPr>
              <a:t>программы, которые могут «размножаться» и скрытно внедрять свои копии в файлы, загрузочные секторы дисков и документы.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6E2A2F2C-EE73-4097-BD6D-2F5F6DD71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853" y="1793827"/>
            <a:ext cx="2328862" cy="155584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81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042F756-3BAF-4388-8294-0402BD2AB342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22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64CFF6FE-1F7D-40CA-93BA-3A454CBF826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DB9D61-1749-4C5C-A037-9B29219FE04E}"/>
              </a:ext>
            </a:extLst>
          </p:cNvPr>
          <p:cNvSpPr txBox="1"/>
          <p:nvPr/>
        </p:nvSpPr>
        <p:spPr>
          <a:xfrm>
            <a:off x="3113910" y="107152"/>
            <a:ext cx="29161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9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3518776B-2C1C-45EE-917E-8149C1DB8168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20D9BBE-0D9D-4E68-91F3-6C46E0EA55B4}"/>
              </a:ext>
            </a:extLst>
          </p:cNvPr>
          <p:cNvSpPr/>
          <p:nvPr/>
        </p:nvSpPr>
        <p:spPr>
          <a:xfrm>
            <a:off x="719139" y="2003646"/>
            <a:ext cx="5138736" cy="1154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 dirty="0">
                <a:solidFill>
                  <a:srgbClr val="163C79"/>
                </a:solidFill>
                <a:latin typeface="+mj-lt"/>
              </a:rPr>
              <a:t>Компьютерные вирусы </a:t>
            </a:r>
            <a:r>
              <a:rPr lang="ru-RU" sz="2400" dirty="0">
                <a:solidFill>
                  <a:srgbClr val="163C79"/>
                </a:solidFill>
              </a:rPr>
              <a:t>–</a:t>
            </a:r>
            <a:endParaRPr lang="ru-RU" sz="2400" dirty="0">
              <a:solidFill>
                <a:srgbClr val="163C79"/>
              </a:solidFill>
              <a:latin typeface="+mj-lt"/>
            </a:endParaRPr>
          </a:p>
          <a:p>
            <a:pPr defTabSz="914354"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200" dirty="0">
                <a:solidFill>
                  <a:prstClr val="black"/>
                </a:solidFill>
              </a:rPr>
              <a:t>программы, которые могут «размножаться» и скрытно внедрять свои копии в файлы, загрузочные секторы дисков и документы.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E20B745B-32A1-4FAF-9E67-BE8DB1EAE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853" y="1793827"/>
            <a:ext cx="2328862" cy="155584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75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B5EEE5F-8624-4A8A-BC2D-8B326196E968}"/>
              </a:ext>
            </a:extLst>
          </p:cNvPr>
          <p:cNvSpPr/>
          <p:nvPr/>
        </p:nvSpPr>
        <p:spPr>
          <a:xfrm>
            <a:off x="358774" y="376238"/>
            <a:ext cx="8426450" cy="4391025"/>
          </a:xfrm>
          <a:prstGeom prst="rect">
            <a:avLst/>
          </a:prstGeom>
          <a:solidFill>
            <a:srgbClr val="F7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3FD9C0FA-0DA9-4044-B63C-0DD48E181E55}"/>
              </a:ext>
            </a:extLst>
          </p:cNvPr>
          <p:cNvSpPr/>
          <p:nvPr/>
        </p:nvSpPr>
        <p:spPr>
          <a:xfrm flipH="1">
            <a:off x="719135" y="946708"/>
            <a:ext cx="5138739" cy="166199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685783"/>
            <a:r>
              <a:rPr lang="ru-RU" sz="1200" dirty="0">
                <a:solidFill>
                  <a:prstClr val="black"/>
                </a:solidFill>
                <a:ea typeface="Roboto Slab" pitchFamily="2" charset="0"/>
              </a:rPr>
              <a:t>Одним из способов борьбы с потерей информации является установка антивирусных программ на рабочие станции. Простейшие антивирусные меры – отключение автозагрузки, изоляция локальной сети от Интернета и т. д.</a:t>
            </a:r>
          </a:p>
          <a:p>
            <a:pPr defTabSz="685783"/>
            <a:endParaRPr lang="ru-RU" sz="1200" dirty="0">
              <a:solidFill>
                <a:prstClr val="black"/>
              </a:solidFill>
              <a:ea typeface="Roboto Slab" pitchFamily="2" charset="0"/>
            </a:endParaRPr>
          </a:p>
          <a:p>
            <a:pPr defTabSz="685783"/>
            <a:r>
              <a:rPr lang="ru-RU" sz="2400" dirty="0">
                <a:solidFill>
                  <a:srgbClr val="163C79"/>
                </a:solidFill>
                <a:latin typeface="+mj-lt"/>
                <a:ea typeface="Roboto Slab" pitchFamily="2" charset="0"/>
              </a:rPr>
              <a:t>Выберите антивирусные программы.</a:t>
            </a:r>
          </a:p>
        </p:txBody>
      </p:sp>
      <p:sp>
        <p:nvSpPr>
          <p:cNvPr id="74" name="Скругленный прямоугольник 12">
            <a:hlinkClick r:id="rId2" action="ppaction://hlinksldjump"/>
            <a:extLst>
              <a:ext uri="{FF2B5EF4-FFF2-40B4-BE49-F238E27FC236}">
                <a16:creationId xmlns:a16="http://schemas.microsoft.com/office/drawing/2014/main" xmlns="" id="{BBFCCFDA-A726-4228-9822-5A08B7A84F1B}"/>
              </a:ext>
            </a:extLst>
          </p:cNvPr>
          <p:cNvSpPr/>
          <p:nvPr/>
        </p:nvSpPr>
        <p:spPr>
          <a:xfrm>
            <a:off x="723899" y="3204856"/>
            <a:ext cx="2520000" cy="60060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noAutofit/>
          </a:bodyPr>
          <a:lstStyle/>
          <a:p>
            <a:pPr defTabSz="685783"/>
            <a:r>
              <a:rPr lang="en-US" sz="1200">
                <a:solidFill>
                  <a:schemeClr val="tx1"/>
                </a:solidFill>
              </a:rPr>
              <a:t>AVP, </a:t>
            </a:r>
            <a:r>
              <a:rPr lang="en-US" sz="1200" err="1">
                <a:solidFill>
                  <a:schemeClr val="tx1"/>
                </a:solidFill>
              </a:rPr>
              <a:t>DrWeb</a:t>
            </a:r>
            <a:r>
              <a:rPr lang="en-US" sz="1200">
                <a:solidFill>
                  <a:schemeClr val="tx1"/>
                </a:solidFill>
              </a:rPr>
              <a:t>, Norton </a:t>
            </a:r>
            <a:r>
              <a:rPr lang="en-US" sz="1200" err="1">
                <a:solidFill>
                  <a:schemeClr val="tx1"/>
                </a:solidFill>
              </a:rPr>
              <a:t>AntiVirus</a:t>
            </a: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75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C921E245-BF50-4D2C-A367-9F36F53C0167}"/>
              </a:ext>
            </a:extLst>
          </p:cNvPr>
          <p:cNvSpPr/>
          <p:nvPr/>
        </p:nvSpPr>
        <p:spPr>
          <a:xfrm>
            <a:off x="3312475" y="3981502"/>
            <a:ext cx="2605202" cy="60637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noAutofit/>
          </a:bodyPr>
          <a:lstStyle/>
          <a:p>
            <a:pPr defTabSz="685783"/>
            <a:r>
              <a:rPr lang="en-US" sz="1200" err="1">
                <a:solidFill>
                  <a:schemeClr val="tx1"/>
                </a:solidFill>
              </a:rPr>
              <a:t>MS-Dos</a:t>
            </a:r>
            <a:r>
              <a:rPr lang="en-US" sz="1200">
                <a:solidFill>
                  <a:schemeClr val="tx1"/>
                </a:solidFill>
              </a:rPr>
              <a:t>, MS Word, AVP</a:t>
            </a: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76" name="Скругленный прямоугольник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29CC757B-E30A-4FF2-B59C-A335C9571082}"/>
              </a:ext>
            </a:extLst>
          </p:cNvPr>
          <p:cNvSpPr/>
          <p:nvPr/>
        </p:nvSpPr>
        <p:spPr>
          <a:xfrm>
            <a:off x="3312475" y="3204856"/>
            <a:ext cx="2605202" cy="6097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noAutofit/>
          </a:bodyPr>
          <a:lstStyle/>
          <a:p>
            <a:pPr defTabSz="685783"/>
            <a:r>
              <a:rPr lang="en-US" sz="1200">
                <a:solidFill>
                  <a:schemeClr val="tx1"/>
                </a:solidFill>
              </a:rPr>
              <a:t>MS Word, MS Excel, Norton Commander</a:t>
            </a: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77" name="Скругленный прямоугольник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B3BE5ACA-7FA2-4D06-AAF5-5A87CA3B1F7B}"/>
              </a:ext>
            </a:extLst>
          </p:cNvPr>
          <p:cNvSpPr/>
          <p:nvPr/>
        </p:nvSpPr>
        <p:spPr>
          <a:xfrm>
            <a:off x="723899" y="3981502"/>
            <a:ext cx="2520000" cy="6097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noAutofit/>
          </a:bodyPr>
          <a:lstStyle/>
          <a:p>
            <a:pPr defTabSz="685783"/>
            <a:r>
              <a:rPr lang="en-US" sz="1200" err="1">
                <a:solidFill>
                  <a:schemeClr val="tx1"/>
                </a:solidFill>
              </a:rPr>
              <a:t>DrWeb</a:t>
            </a:r>
            <a:r>
              <a:rPr lang="en-US" sz="1200">
                <a:solidFill>
                  <a:schemeClr val="tx1"/>
                </a:solidFill>
              </a:rPr>
              <a:t>, AVP, Norton </a:t>
            </a:r>
            <a:r>
              <a:rPr lang="en-US" sz="1200" err="1">
                <a:solidFill>
                  <a:schemeClr val="tx1"/>
                </a:solidFill>
              </a:rPr>
              <a:t>DiskDoctor</a:t>
            </a: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80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2B9D30F0-D8EB-44DA-8B2A-57ED87045FB3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7AFBBA1-CFD5-4882-BD2B-25286A25B7E0}"/>
              </a:ext>
            </a:extLst>
          </p:cNvPr>
          <p:cNvSpPr txBox="1"/>
          <p:nvPr/>
        </p:nvSpPr>
        <p:spPr>
          <a:xfrm>
            <a:off x="3087461" y="107152"/>
            <a:ext cx="2969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xmlns="" id="{A5D23957-4AB7-4031-966C-278C30350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0300" y="1602345"/>
            <a:ext cx="2214563" cy="193881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8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CE087B-F03B-45E6-90E9-C803E18D22EC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13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C9CF18B5-BC36-4026-8770-F135634DE0E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A582AB-F3F7-4971-9510-3FD9D93D9FEB}"/>
              </a:ext>
            </a:extLst>
          </p:cNvPr>
          <p:cNvSpPr txBox="1"/>
          <p:nvPr/>
        </p:nvSpPr>
        <p:spPr>
          <a:xfrm>
            <a:off x="2943191" y="107152"/>
            <a:ext cx="32576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1E5EF12-1F5E-4D40-9863-C26A9048A331}"/>
              </a:ext>
            </a:extLst>
          </p:cNvPr>
          <p:cNvSpPr/>
          <p:nvPr/>
        </p:nvSpPr>
        <p:spPr>
          <a:xfrm>
            <a:off x="719138" y="2129834"/>
            <a:ext cx="5138738" cy="883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en-US" sz="2400" dirty="0">
                <a:solidFill>
                  <a:srgbClr val="163C79"/>
                </a:solidFill>
                <a:latin typeface="+mj-lt"/>
              </a:rPr>
              <a:t>AVP, </a:t>
            </a:r>
            <a:r>
              <a:rPr lang="en-US" sz="2400" dirty="0" err="1">
                <a:solidFill>
                  <a:srgbClr val="163C79"/>
                </a:solidFill>
                <a:latin typeface="+mj-lt"/>
              </a:rPr>
              <a:t>DrWeb</a:t>
            </a:r>
            <a:r>
              <a:rPr lang="en-US" sz="2400" dirty="0">
                <a:solidFill>
                  <a:srgbClr val="163C79"/>
                </a:solidFill>
                <a:latin typeface="+mj-lt"/>
              </a:rPr>
              <a:t>, </a:t>
            </a:r>
            <a:r>
              <a:rPr lang="ru-RU" sz="2400" dirty="0">
                <a:solidFill>
                  <a:srgbClr val="163C79"/>
                </a:solidFill>
                <a:latin typeface="+mj-lt"/>
              </a:rPr>
              <a:t/>
            </a:r>
            <a:br>
              <a:rPr lang="ru-RU" sz="2400" dirty="0">
                <a:solidFill>
                  <a:srgbClr val="163C79"/>
                </a:solidFill>
                <a:latin typeface="+mj-lt"/>
              </a:rPr>
            </a:br>
            <a:r>
              <a:rPr lang="en-US" sz="2400" dirty="0">
                <a:solidFill>
                  <a:srgbClr val="163C79"/>
                </a:solidFill>
                <a:latin typeface="+mj-lt"/>
              </a:rPr>
              <a:t>Norton </a:t>
            </a:r>
            <a:r>
              <a:rPr lang="en-US" sz="2400" dirty="0" err="1">
                <a:solidFill>
                  <a:srgbClr val="163C79"/>
                </a:solidFill>
                <a:latin typeface="+mj-lt"/>
              </a:rPr>
              <a:t>AntiVirus</a:t>
            </a:r>
            <a:endParaRPr lang="ru-RU" sz="2400" dirty="0">
              <a:solidFill>
                <a:srgbClr val="163C79"/>
              </a:solidFill>
              <a:latin typeface="+mj-lt"/>
            </a:endParaRPr>
          </a:p>
        </p:txBody>
      </p:sp>
      <p:sp>
        <p:nvSpPr>
          <p:cNvPr id="11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7E2D0C50-74DA-43CF-93EC-8A100F3D3573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FCA95BB5-ED79-46D8-81B8-1BD0494E5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0300" y="1602345"/>
            <a:ext cx="2214563" cy="193881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23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042F756-3BAF-4388-8294-0402BD2AB342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22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64CFF6FE-1F7D-40CA-93BA-3A454CBF826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DB9D61-1749-4C5C-A037-9B29219FE04E}"/>
              </a:ext>
            </a:extLst>
          </p:cNvPr>
          <p:cNvSpPr txBox="1"/>
          <p:nvPr/>
        </p:nvSpPr>
        <p:spPr>
          <a:xfrm>
            <a:off x="3113910" y="107152"/>
            <a:ext cx="29161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9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9F1502C2-5DDC-44B7-9460-DBCA4407E335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C6D6956-37BA-43DF-9817-F53F8CF471C8}"/>
              </a:ext>
            </a:extLst>
          </p:cNvPr>
          <p:cNvSpPr/>
          <p:nvPr/>
        </p:nvSpPr>
        <p:spPr>
          <a:xfrm>
            <a:off x="719138" y="2129834"/>
            <a:ext cx="5138738" cy="883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en-US" sz="2400" dirty="0">
                <a:solidFill>
                  <a:srgbClr val="163C79"/>
                </a:solidFill>
                <a:latin typeface="+mj-lt"/>
              </a:rPr>
              <a:t>AVP, </a:t>
            </a:r>
            <a:r>
              <a:rPr lang="en-US" sz="2400" dirty="0" err="1">
                <a:solidFill>
                  <a:srgbClr val="163C79"/>
                </a:solidFill>
                <a:latin typeface="+mj-lt"/>
              </a:rPr>
              <a:t>DrWeb</a:t>
            </a:r>
            <a:r>
              <a:rPr lang="en-US" sz="2400" dirty="0">
                <a:solidFill>
                  <a:srgbClr val="163C79"/>
                </a:solidFill>
                <a:latin typeface="+mj-lt"/>
              </a:rPr>
              <a:t>, </a:t>
            </a:r>
            <a:r>
              <a:rPr lang="ru-RU" sz="2400" dirty="0">
                <a:solidFill>
                  <a:srgbClr val="163C79"/>
                </a:solidFill>
                <a:latin typeface="+mj-lt"/>
              </a:rPr>
              <a:t/>
            </a:r>
            <a:br>
              <a:rPr lang="ru-RU" sz="2400" dirty="0">
                <a:solidFill>
                  <a:srgbClr val="163C79"/>
                </a:solidFill>
                <a:latin typeface="+mj-lt"/>
              </a:rPr>
            </a:br>
            <a:r>
              <a:rPr lang="en-US" sz="2400" dirty="0">
                <a:solidFill>
                  <a:srgbClr val="163C79"/>
                </a:solidFill>
                <a:latin typeface="+mj-lt"/>
              </a:rPr>
              <a:t>Norton </a:t>
            </a:r>
            <a:r>
              <a:rPr lang="en-US" sz="2400" dirty="0" err="1">
                <a:solidFill>
                  <a:srgbClr val="163C79"/>
                </a:solidFill>
                <a:latin typeface="+mj-lt"/>
              </a:rPr>
              <a:t>AntiVirus</a:t>
            </a:r>
            <a:endParaRPr lang="ru-RU" sz="2400" dirty="0">
              <a:solidFill>
                <a:srgbClr val="163C79"/>
              </a:solidFill>
              <a:latin typeface="+mj-lt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D8443350-CA62-482D-AA15-00FF9F501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0300" y="1602345"/>
            <a:ext cx="2214563" cy="193881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B5EEE5F-8624-4A8A-BC2D-8B326196E968}"/>
              </a:ext>
            </a:extLst>
          </p:cNvPr>
          <p:cNvSpPr/>
          <p:nvPr/>
        </p:nvSpPr>
        <p:spPr>
          <a:xfrm>
            <a:off x="358774" y="376238"/>
            <a:ext cx="8426450" cy="4391025"/>
          </a:xfrm>
          <a:prstGeom prst="rect">
            <a:avLst/>
          </a:prstGeom>
          <a:solidFill>
            <a:srgbClr val="F7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3FD9C0FA-0DA9-4044-B63C-0DD48E181E55}"/>
              </a:ext>
            </a:extLst>
          </p:cNvPr>
          <p:cNvSpPr/>
          <p:nvPr/>
        </p:nvSpPr>
        <p:spPr>
          <a:xfrm flipH="1">
            <a:off x="719137" y="915988"/>
            <a:ext cx="5919788" cy="252376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685783"/>
            <a:r>
              <a:rPr lang="ru-RU" sz="1200">
                <a:ea typeface="Roboto Slab" pitchFamily="2" charset="0"/>
              </a:rPr>
              <a:t>Копирование и восстановление данных приобрело актуальность с момента появления первых компьютеров. Информационные носители постоянно совершенствуются, а с ними появляются новые пути решения этой проблемы.</a:t>
            </a:r>
          </a:p>
          <a:p>
            <a:pPr defTabSz="685783"/>
            <a:endParaRPr lang="ru-RU" sz="1200">
              <a:ea typeface="Roboto Slab" pitchFamily="2" charset="0"/>
            </a:endParaRPr>
          </a:p>
          <a:p>
            <a:pPr defTabSz="685783"/>
            <a:r>
              <a:rPr lang="ru-RU" sz="1200">
                <a:ea typeface="Roboto Slab" pitchFamily="2" charset="0"/>
              </a:rPr>
              <a:t>Существует две основные проблемы потери информации – это удаление файлов (случайное или под действием вирусов) и механическое повреждение носителя. В обоих случаях существуют способы вернуть потерянную информацию.</a:t>
            </a:r>
          </a:p>
          <a:p>
            <a:pPr defTabSz="685783"/>
            <a:endParaRPr lang="ru-RU" sz="1200">
              <a:ea typeface="Roboto Slab" pitchFamily="2" charset="0"/>
            </a:endParaRPr>
          </a:p>
          <a:p>
            <a:pPr defTabSz="685783"/>
            <a:r>
              <a:rPr lang="ru-RU" sz="1400">
                <a:solidFill>
                  <a:srgbClr val="163C79"/>
                </a:solidFill>
                <a:ea typeface="Roboto Slab" pitchFamily="2" charset="0"/>
              </a:rPr>
              <a:t>Как называется процесс создания копии данных на носителе (жёстком диске, </a:t>
            </a:r>
            <a:r>
              <a:rPr lang="en-US" sz="1400">
                <a:solidFill>
                  <a:srgbClr val="163C79"/>
                </a:solidFill>
                <a:ea typeface="Roboto Slab" pitchFamily="2" charset="0"/>
              </a:rPr>
              <a:t>USB-</a:t>
            </a:r>
            <a:r>
              <a:rPr lang="ru-RU" sz="1400" err="1">
                <a:solidFill>
                  <a:srgbClr val="163C79"/>
                </a:solidFill>
                <a:ea typeface="Roboto Slab" pitchFamily="2" charset="0"/>
              </a:rPr>
              <a:t>флеш</a:t>
            </a:r>
            <a:r>
              <a:rPr lang="ru-RU" sz="1400">
                <a:solidFill>
                  <a:srgbClr val="163C79"/>
                </a:solidFill>
                <a:ea typeface="Roboto Slab" pitchFamily="2" charset="0"/>
              </a:rPr>
              <a:t>-накопителе и т. д.), предназначенном для восстановления данных в оригинальном или новом месте их расположения в случае их повреждения или разрушения?</a:t>
            </a:r>
          </a:p>
        </p:txBody>
      </p:sp>
      <p:sp>
        <p:nvSpPr>
          <p:cNvPr id="74" name="Скругленный прямоугольник 12">
            <a:hlinkClick r:id="rId2" action="ppaction://hlinksldjump"/>
            <a:extLst>
              <a:ext uri="{FF2B5EF4-FFF2-40B4-BE49-F238E27FC236}">
                <a16:creationId xmlns:a16="http://schemas.microsoft.com/office/drawing/2014/main" xmlns="" id="{BBFCCFDA-A726-4228-9822-5A08B7A84F1B}"/>
              </a:ext>
            </a:extLst>
          </p:cNvPr>
          <p:cNvSpPr/>
          <p:nvPr/>
        </p:nvSpPr>
        <p:spPr>
          <a:xfrm>
            <a:off x="719138" y="3580089"/>
            <a:ext cx="2520000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0000" tIns="90000" rIns="9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schemeClr val="tx1"/>
                </a:solidFill>
              </a:rPr>
              <a:t>Резервное копирование</a:t>
            </a:r>
          </a:p>
        </p:txBody>
      </p:sp>
      <p:sp>
        <p:nvSpPr>
          <p:cNvPr id="75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C921E245-BF50-4D2C-A367-9F36F53C0167}"/>
              </a:ext>
            </a:extLst>
          </p:cNvPr>
          <p:cNvSpPr/>
          <p:nvPr/>
        </p:nvSpPr>
        <p:spPr>
          <a:xfrm>
            <a:off x="3384864" y="4182469"/>
            <a:ext cx="2520000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0000" tIns="90000" rIns="9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schemeClr val="tx1"/>
                </a:solidFill>
              </a:rPr>
              <a:t>Создание разделов</a:t>
            </a:r>
          </a:p>
        </p:txBody>
      </p:sp>
      <p:sp>
        <p:nvSpPr>
          <p:cNvPr id="76" name="Скругленный прямоугольник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29CC757B-E30A-4FF2-B59C-A335C9571082}"/>
              </a:ext>
            </a:extLst>
          </p:cNvPr>
          <p:cNvSpPr/>
          <p:nvPr/>
        </p:nvSpPr>
        <p:spPr>
          <a:xfrm>
            <a:off x="3384864" y="3580089"/>
            <a:ext cx="2520000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0000" tIns="90000" rIns="9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schemeClr val="tx1"/>
                </a:solidFill>
              </a:rPr>
              <a:t>Архивация данных</a:t>
            </a:r>
          </a:p>
        </p:txBody>
      </p:sp>
      <p:sp>
        <p:nvSpPr>
          <p:cNvPr id="77" name="Скругленный прямоугольник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B3BE5ACA-7FA2-4D06-AAF5-5A87CA3B1F7B}"/>
              </a:ext>
            </a:extLst>
          </p:cNvPr>
          <p:cNvSpPr/>
          <p:nvPr/>
        </p:nvSpPr>
        <p:spPr>
          <a:xfrm>
            <a:off x="719138" y="4182470"/>
            <a:ext cx="2520000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0000" tIns="90000" rIns="9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schemeClr val="tx1"/>
                </a:solidFill>
              </a:rPr>
              <a:t> Электронное архивирование</a:t>
            </a:r>
          </a:p>
        </p:txBody>
      </p:sp>
      <p:sp>
        <p:nvSpPr>
          <p:cNvPr id="80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2B9D30F0-D8EB-44DA-8B2A-57ED87045FB3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7AFBBA1-CFD5-4882-BD2B-25286A25B7E0}"/>
              </a:ext>
            </a:extLst>
          </p:cNvPr>
          <p:cNvSpPr txBox="1"/>
          <p:nvPr/>
        </p:nvSpPr>
        <p:spPr>
          <a:xfrm>
            <a:off x="3087461" y="107152"/>
            <a:ext cx="2969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C99F40D8-BE6A-48FA-A18F-AFD488B23180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0881" y="1603041"/>
            <a:ext cx="1937418" cy="193741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14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B5EEE5F-8624-4A8A-BC2D-8B326196E968}"/>
              </a:ext>
            </a:extLst>
          </p:cNvPr>
          <p:cNvSpPr/>
          <p:nvPr/>
        </p:nvSpPr>
        <p:spPr>
          <a:xfrm>
            <a:off x="358774" y="376238"/>
            <a:ext cx="8426450" cy="4391025"/>
          </a:xfrm>
          <a:prstGeom prst="rect">
            <a:avLst/>
          </a:prstGeom>
          <a:solidFill>
            <a:srgbClr val="F7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3FD9C0FA-0DA9-4044-B63C-0DD48E181E55}"/>
              </a:ext>
            </a:extLst>
          </p:cNvPr>
          <p:cNvSpPr/>
          <p:nvPr/>
        </p:nvSpPr>
        <p:spPr>
          <a:xfrm flipH="1">
            <a:off x="723897" y="915988"/>
            <a:ext cx="5133977" cy="184665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685783"/>
            <a:r>
              <a:rPr lang="ru-RU" sz="1200" dirty="0">
                <a:solidFill>
                  <a:prstClr val="black"/>
                </a:solidFill>
                <a:ea typeface="Roboto Slab" pitchFamily="2" charset="0"/>
              </a:rPr>
              <a:t>Лучший метод избежать потери данных – архивирование важных данных с помощью программ резервного копирования. Они позволяют выбирать папки и файлы для регулярного сохранения. </a:t>
            </a:r>
          </a:p>
          <a:p>
            <a:pPr defTabSz="685783"/>
            <a:endParaRPr lang="ru-RU" sz="1200" dirty="0">
              <a:solidFill>
                <a:prstClr val="black"/>
              </a:solidFill>
              <a:ea typeface="Roboto Slab" pitchFamily="2" charset="0"/>
            </a:endParaRPr>
          </a:p>
          <a:p>
            <a:pPr defTabSz="685783"/>
            <a:r>
              <a:rPr lang="ru-RU" sz="2400" dirty="0">
                <a:solidFill>
                  <a:srgbClr val="163C79"/>
                </a:solidFill>
                <a:latin typeface="+mj-lt"/>
                <a:ea typeface="Roboto Slab" pitchFamily="2" charset="0"/>
              </a:rPr>
              <a:t>Выберите программу, </a:t>
            </a:r>
            <a:br>
              <a:rPr lang="ru-RU" sz="2400" dirty="0">
                <a:solidFill>
                  <a:srgbClr val="163C79"/>
                </a:solidFill>
                <a:latin typeface="+mj-lt"/>
                <a:ea typeface="Roboto Slab" pitchFamily="2" charset="0"/>
              </a:rPr>
            </a:br>
            <a:r>
              <a:rPr lang="ru-RU" sz="2400" dirty="0">
                <a:solidFill>
                  <a:srgbClr val="163C79"/>
                </a:solidFill>
                <a:latin typeface="+mj-lt"/>
                <a:ea typeface="Roboto Slab" pitchFamily="2" charset="0"/>
              </a:rPr>
              <a:t>которая предназначена </a:t>
            </a:r>
            <a:br>
              <a:rPr lang="ru-RU" sz="2400" dirty="0">
                <a:solidFill>
                  <a:srgbClr val="163C79"/>
                </a:solidFill>
                <a:latin typeface="+mj-lt"/>
                <a:ea typeface="Roboto Slab" pitchFamily="2" charset="0"/>
              </a:rPr>
            </a:br>
            <a:r>
              <a:rPr lang="ru-RU" sz="2400" dirty="0">
                <a:solidFill>
                  <a:srgbClr val="163C79"/>
                </a:solidFill>
                <a:latin typeface="+mj-lt"/>
                <a:ea typeface="Roboto Slab" pitchFamily="2" charset="0"/>
              </a:rPr>
              <a:t>для восстановления данных.</a:t>
            </a:r>
          </a:p>
        </p:txBody>
      </p:sp>
      <p:sp>
        <p:nvSpPr>
          <p:cNvPr id="74" name="Скругленный прямоугольник 12">
            <a:hlinkClick r:id="rId2" action="ppaction://hlinksldjump"/>
            <a:extLst>
              <a:ext uri="{FF2B5EF4-FFF2-40B4-BE49-F238E27FC236}">
                <a16:creationId xmlns:a16="http://schemas.microsoft.com/office/drawing/2014/main" xmlns="" id="{BBFCCFDA-A726-4228-9822-5A08B7A84F1B}"/>
              </a:ext>
            </a:extLst>
          </p:cNvPr>
          <p:cNvSpPr/>
          <p:nvPr/>
        </p:nvSpPr>
        <p:spPr>
          <a:xfrm>
            <a:off x="723899" y="3547426"/>
            <a:ext cx="2202500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t" anchorCtr="0">
            <a:spAutoFit/>
          </a:bodyPr>
          <a:lstStyle/>
          <a:p>
            <a:pPr defTabSz="685783"/>
            <a:r>
              <a:rPr lang="en-US" sz="1200">
                <a:solidFill>
                  <a:schemeClr val="tx1"/>
                </a:solidFill>
              </a:rPr>
              <a:t>Antivirus Software</a:t>
            </a: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75" name="Скругленный прямоугольник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C921E245-BF50-4D2C-A367-9F36F53C0167}"/>
              </a:ext>
            </a:extLst>
          </p:cNvPr>
          <p:cNvSpPr/>
          <p:nvPr/>
        </p:nvSpPr>
        <p:spPr>
          <a:xfrm>
            <a:off x="3312475" y="4182469"/>
            <a:ext cx="2202500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t" anchorCtr="0">
            <a:spAutoFit/>
          </a:bodyPr>
          <a:lstStyle/>
          <a:p>
            <a:pPr defTabSz="685783"/>
            <a:r>
              <a:rPr lang="en-US" sz="1200" err="1">
                <a:solidFill>
                  <a:schemeClr val="tx1"/>
                </a:solidFill>
              </a:rPr>
              <a:t>PixBuilder</a:t>
            </a:r>
            <a:r>
              <a:rPr lang="en-US" sz="1200">
                <a:solidFill>
                  <a:schemeClr val="tx1"/>
                </a:solidFill>
              </a:rPr>
              <a:t> Studio</a:t>
            </a: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76" name="Скругленный прямоугольник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29CC757B-E30A-4FF2-B59C-A335C9571082}"/>
              </a:ext>
            </a:extLst>
          </p:cNvPr>
          <p:cNvSpPr/>
          <p:nvPr/>
        </p:nvSpPr>
        <p:spPr>
          <a:xfrm>
            <a:off x="3312475" y="3547426"/>
            <a:ext cx="2202500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t" anchorCtr="0">
            <a:spAutoFit/>
          </a:bodyPr>
          <a:lstStyle/>
          <a:p>
            <a:pPr defTabSz="685783"/>
            <a:r>
              <a:rPr lang="en-US" sz="1200" err="1">
                <a:solidFill>
                  <a:schemeClr val="tx1"/>
                </a:solidFill>
              </a:rPr>
              <a:t>CyberLink</a:t>
            </a:r>
            <a:r>
              <a:rPr lang="en-US" sz="1200">
                <a:solidFill>
                  <a:schemeClr val="tx1"/>
                </a:solidFill>
              </a:rPr>
              <a:t> Power2Go</a:t>
            </a: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77" name="Скругленный прямоугольник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B3BE5ACA-7FA2-4D06-AAF5-5A87CA3B1F7B}"/>
              </a:ext>
            </a:extLst>
          </p:cNvPr>
          <p:cNvSpPr/>
          <p:nvPr/>
        </p:nvSpPr>
        <p:spPr>
          <a:xfrm>
            <a:off x="723899" y="4182470"/>
            <a:ext cx="2202500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t" anchorCtr="0">
            <a:spAutoFit/>
          </a:bodyPr>
          <a:lstStyle/>
          <a:p>
            <a:pPr defTabSz="685783"/>
            <a:r>
              <a:rPr lang="en-US" sz="1200" err="1">
                <a:solidFill>
                  <a:schemeClr val="tx1"/>
                </a:solidFill>
              </a:rPr>
              <a:t>CardRecovery</a:t>
            </a: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80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2B9D30F0-D8EB-44DA-8B2A-57ED87045FB3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7AFBBA1-CFD5-4882-BD2B-25286A25B7E0}"/>
              </a:ext>
            </a:extLst>
          </p:cNvPr>
          <p:cNvSpPr txBox="1"/>
          <p:nvPr/>
        </p:nvSpPr>
        <p:spPr>
          <a:xfrm>
            <a:off x="3087461" y="107152"/>
            <a:ext cx="2969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xmlns="" id="{C6ABE795-FBC4-484F-8364-989A34BE3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501" y="1415643"/>
            <a:ext cx="2312215" cy="231221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75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CE087B-F03B-45E6-90E9-C803E18D22EC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13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C9CF18B5-BC36-4026-8770-F135634DE0E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A582AB-F3F7-4971-9510-3FD9D93D9FEB}"/>
              </a:ext>
            </a:extLst>
          </p:cNvPr>
          <p:cNvSpPr txBox="1"/>
          <p:nvPr/>
        </p:nvSpPr>
        <p:spPr>
          <a:xfrm>
            <a:off x="2943191" y="107152"/>
            <a:ext cx="32576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1E5EF12-1F5E-4D40-9863-C26A9048A331}"/>
              </a:ext>
            </a:extLst>
          </p:cNvPr>
          <p:cNvSpPr/>
          <p:nvPr/>
        </p:nvSpPr>
        <p:spPr>
          <a:xfrm>
            <a:off x="719139" y="1541981"/>
            <a:ext cx="5138736" cy="20595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en-US" sz="2400" dirty="0" err="1">
                <a:solidFill>
                  <a:srgbClr val="163C79"/>
                </a:solidFill>
                <a:latin typeface="+mj-lt"/>
              </a:rPr>
              <a:t>CardRecovery</a:t>
            </a:r>
            <a:endParaRPr lang="en-US" sz="2400" dirty="0">
              <a:solidFill>
                <a:srgbClr val="163C79"/>
              </a:solidFill>
              <a:latin typeface="+mj-lt"/>
            </a:endParaRPr>
          </a:p>
          <a:p>
            <a:pPr defTabSz="914354"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200" dirty="0">
                <a:solidFill>
                  <a:prstClr val="black"/>
                </a:solidFill>
              </a:rPr>
              <a:t>Программа для восстановления мультимедийных файлов с фото- и видеокамер и других устройств. Поддерживает самые разнообразные форматы карт памяти: </a:t>
            </a:r>
            <a:r>
              <a:rPr lang="ru-RU" sz="1200" dirty="0" err="1">
                <a:solidFill>
                  <a:prstClr val="black"/>
                </a:solidFill>
              </a:rPr>
              <a:t>SmartMedia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dirty="0" err="1">
                <a:solidFill>
                  <a:prstClr val="black"/>
                </a:solidFill>
              </a:rPr>
              <a:t>Secure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Digital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Card</a:t>
            </a:r>
            <a:r>
              <a:rPr lang="ru-RU" sz="1200" dirty="0">
                <a:solidFill>
                  <a:prstClr val="black"/>
                </a:solidFill>
              </a:rPr>
              <a:t> SD, </a:t>
            </a:r>
            <a:r>
              <a:rPr lang="ru-RU" sz="1200" dirty="0" err="1">
                <a:solidFill>
                  <a:prstClr val="black"/>
                </a:solidFill>
              </a:rPr>
              <a:t>Memory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Stick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dirty="0" err="1">
                <a:solidFill>
                  <a:prstClr val="black"/>
                </a:solidFill>
              </a:rPr>
              <a:t>MicroDrive</a:t>
            </a:r>
            <a:r>
              <a:rPr lang="ru-RU" sz="1200" dirty="0">
                <a:solidFill>
                  <a:prstClr val="black"/>
                </a:solidFill>
              </a:rPr>
              <a:t>, </a:t>
            </a:r>
            <a:r>
              <a:rPr lang="ru-RU" sz="1200" dirty="0" err="1">
                <a:solidFill>
                  <a:prstClr val="black"/>
                </a:solidFill>
              </a:rPr>
              <a:t>xD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Picture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  <a:r>
              <a:rPr lang="ru-RU" sz="1200" dirty="0" err="1">
                <a:solidFill>
                  <a:prstClr val="black"/>
                </a:solidFill>
              </a:rPr>
              <a:t>Card</a:t>
            </a:r>
            <a:r>
              <a:rPr lang="ru-RU" sz="1200" dirty="0">
                <a:solidFill>
                  <a:prstClr val="black"/>
                </a:solidFill>
              </a:rPr>
              <a:t> и др. </a:t>
            </a:r>
          </a:p>
          <a:p>
            <a:pPr defTabSz="914354">
              <a:lnSpc>
                <a:spcPct val="125000"/>
              </a:lnSpc>
            </a:pPr>
            <a:r>
              <a:rPr lang="ru-RU" sz="1200" dirty="0">
                <a:solidFill>
                  <a:prstClr val="black"/>
                </a:solidFill>
              </a:rPr>
              <a:t>Также файлы архивов (ZIP, RAR) и аудиофайлы (MP3 MP4 WAV). Также в список источников восстановления входят ZIP, </a:t>
            </a:r>
            <a:r>
              <a:rPr lang="ru-RU" sz="1200" dirty="0" err="1">
                <a:solidFill>
                  <a:prstClr val="black"/>
                </a:solidFill>
              </a:rPr>
              <a:t>Floppy</a:t>
            </a:r>
            <a:r>
              <a:rPr lang="ru-RU" sz="1200" dirty="0">
                <a:solidFill>
                  <a:prstClr val="black"/>
                </a:solidFill>
              </a:rPr>
              <a:t>-диски.</a:t>
            </a:r>
          </a:p>
        </p:txBody>
      </p:sp>
      <p:sp>
        <p:nvSpPr>
          <p:cNvPr id="11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58EAD6C9-A3EE-4C28-9ED7-0F2F4F18512D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9C13CD28-4CE9-4F8F-88BE-762E0A2BE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501" y="1415643"/>
            <a:ext cx="2312215" cy="231221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52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042F756-3BAF-4388-8294-0402BD2AB342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22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64CFF6FE-1F7D-40CA-93BA-3A454CBF826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DB9D61-1749-4C5C-A037-9B29219FE04E}"/>
              </a:ext>
            </a:extLst>
          </p:cNvPr>
          <p:cNvSpPr txBox="1"/>
          <p:nvPr/>
        </p:nvSpPr>
        <p:spPr>
          <a:xfrm>
            <a:off x="3113910" y="107152"/>
            <a:ext cx="29161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9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03FF96E6-376C-467A-9AE6-6F69DA148A62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28CBBA9-138A-4753-8452-477283BF4E56}"/>
              </a:ext>
            </a:extLst>
          </p:cNvPr>
          <p:cNvSpPr/>
          <p:nvPr/>
        </p:nvSpPr>
        <p:spPr>
          <a:xfrm>
            <a:off x="719139" y="1541981"/>
            <a:ext cx="5138736" cy="20595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en-US" sz="2400" err="1">
                <a:solidFill>
                  <a:srgbClr val="163C79"/>
                </a:solidFill>
                <a:latin typeface="+mj-lt"/>
              </a:rPr>
              <a:t>CardRecovery</a:t>
            </a:r>
            <a:endParaRPr lang="en-US" sz="2400">
              <a:solidFill>
                <a:srgbClr val="163C79"/>
              </a:solidFill>
              <a:latin typeface="+mj-lt"/>
            </a:endParaRPr>
          </a:p>
          <a:p>
            <a:pPr defTabSz="914354">
              <a:lnSpc>
                <a:spcPct val="125000"/>
              </a:lnSpc>
            </a:pPr>
            <a:endParaRPr lang="ru-RU" sz="120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200">
                <a:solidFill>
                  <a:prstClr val="black"/>
                </a:solidFill>
              </a:rPr>
              <a:t>Программа для восстановления мультимедийных файлов с фото- и видеокамер и других устройств. Поддерживает самые разнообразные форматы карт памяти: </a:t>
            </a:r>
            <a:r>
              <a:rPr lang="ru-RU" sz="1200" err="1">
                <a:solidFill>
                  <a:prstClr val="black"/>
                </a:solidFill>
              </a:rPr>
              <a:t>SmartMedia</a:t>
            </a:r>
            <a:r>
              <a:rPr lang="ru-RU" sz="1200">
                <a:solidFill>
                  <a:prstClr val="black"/>
                </a:solidFill>
              </a:rPr>
              <a:t>, </a:t>
            </a:r>
            <a:r>
              <a:rPr lang="ru-RU" sz="1200" err="1">
                <a:solidFill>
                  <a:prstClr val="black"/>
                </a:solidFill>
              </a:rPr>
              <a:t>Secure</a:t>
            </a:r>
            <a:r>
              <a:rPr lang="ru-RU" sz="1200">
                <a:solidFill>
                  <a:prstClr val="black"/>
                </a:solidFill>
              </a:rPr>
              <a:t> </a:t>
            </a:r>
            <a:r>
              <a:rPr lang="ru-RU" sz="1200" err="1">
                <a:solidFill>
                  <a:prstClr val="black"/>
                </a:solidFill>
              </a:rPr>
              <a:t>Digital</a:t>
            </a:r>
            <a:r>
              <a:rPr lang="ru-RU" sz="1200">
                <a:solidFill>
                  <a:prstClr val="black"/>
                </a:solidFill>
              </a:rPr>
              <a:t> </a:t>
            </a:r>
            <a:r>
              <a:rPr lang="ru-RU" sz="1200" err="1">
                <a:solidFill>
                  <a:prstClr val="black"/>
                </a:solidFill>
              </a:rPr>
              <a:t>Card</a:t>
            </a:r>
            <a:r>
              <a:rPr lang="ru-RU" sz="1200">
                <a:solidFill>
                  <a:prstClr val="black"/>
                </a:solidFill>
              </a:rPr>
              <a:t> SD, </a:t>
            </a:r>
            <a:r>
              <a:rPr lang="ru-RU" sz="1200" err="1">
                <a:solidFill>
                  <a:prstClr val="black"/>
                </a:solidFill>
              </a:rPr>
              <a:t>Memory</a:t>
            </a:r>
            <a:r>
              <a:rPr lang="ru-RU" sz="1200">
                <a:solidFill>
                  <a:prstClr val="black"/>
                </a:solidFill>
              </a:rPr>
              <a:t> </a:t>
            </a:r>
            <a:r>
              <a:rPr lang="ru-RU" sz="1200" err="1">
                <a:solidFill>
                  <a:prstClr val="black"/>
                </a:solidFill>
              </a:rPr>
              <a:t>Stick</a:t>
            </a:r>
            <a:r>
              <a:rPr lang="ru-RU" sz="1200">
                <a:solidFill>
                  <a:prstClr val="black"/>
                </a:solidFill>
              </a:rPr>
              <a:t>, </a:t>
            </a:r>
            <a:r>
              <a:rPr lang="ru-RU" sz="1200" err="1">
                <a:solidFill>
                  <a:prstClr val="black"/>
                </a:solidFill>
              </a:rPr>
              <a:t>MicroDrive</a:t>
            </a:r>
            <a:r>
              <a:rPr lang="ru-RU" sz="1200">
                <a:solidFill>
                  <a:prstClr val="black"/>
                </a:solidFill>
              </a:rPr>
              <a:t>, </a:t>
            </a:r>
            <a:r>
              <a:rPr lang="ru-RU" sz="1200" err="1">
                <a:solidFill>
                  <a:prstClr val="black"/>
                </a:solidFill>
              </a:rPr>
              <a:t>xD</a:t>
            </a:r>
            <a:r>
              <a:rPr lang="ru-RU" sz="1200">
                <a:solidFill>
                  <a:prstClr val="black"/>
                </a:solidFill>
              </a:rPr>
              <a:t> </a:t>
            </a:r>
            <a:r>
              <a:rPr lang="ru-RU" sz="1200" err="1">
                <a:solidFill>
                  <a:prstClr val="black"/>
                </a:solidFill>
              </a:rPr>
              <a:t>Picture</a:t>
            </a:r>
            <a:r>
              <a:rPr lang="ru-RU" sz="1200">
                <a:solidFill>
                  <a:prstClr val="black"/>
                </a:solidFill>
              </a:rPr>
              <a:t> </a:t>
            </a:r>
            <a:r>
              <a:rPr lang="ru-RU" sz="1200" err="1">
                <a:solidFill>
                  <a:prstClr val="black"/>
                </a:solidFill>
              </a:rPr>
              <a:t>Card</a:t>
            </a:r>
            <a:r>
              <a:rPr lang="ru-RU" sz="1200">
                <a:solidFill>
                  <a:prstClr val="black"/>
                </a:solidFill>
              </a:rPr>
              <a:t> и др. </a:t>
            </a:r>
          </a:p>
          <a:p>
            <a:pPr defTabSz="914354">
              <a:lnSpc>
                <a:spcPct val="125000"/>
              </a:lnSpc>
            </a:pPr>
            <a:r>
              <a:rPr lang="ru-RU" sz="1200">
                <a:solidFill>
                  <a:prstClr val="black"/>
                </a:solidFill>
              </a:rPr>
              <a:t>Также файлы архивов (ZIP, RAR) и аудиофайлы (MP3 MP4 WAV). Также в список источников восстановления входят ZIP, </a:t>
            </a:r>
            <a:r>
              <a:rPr lang="ru-RU" sz="1200" err="1">
                <a:solidFill>
                  <a:prstClr val="black"/>
                </a:solidFill>
              </a:rPr>
              <a:t>Floppy</a:t>
            </a:r>
            <a:r>
              <a:rPr lang="ru-RU" sz="1200">
                <a:solidFill>
                  <a:prstClr val="black"/>
                </a:solidFill>
              </a:rPr>
              <a:t>-диски.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E566E4B8-8839-4B4E-A76B-370FD452D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501" y="1415643"/>
            <a:ext cx="2312215" cy="231221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79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B5EEE5F-8624-4A8A-BC2D-8B326196E968}"/>
              </a:ext>
            </a:extLst>
          </p:cNvPr>
          <p:cNvSpPr/>
          <p:nvPr/>
        </p:nvSpPr>
        <p:spPr>
          <a:xfrm>
            <a:off x="358774" y="376238"/>
            <a:ext cx="8426450" cy="4391025"/>
          </a:xfrm>
          <a:prstGeom prst="rect">
            <a:avLst/>
          </a:prstGeom>
          <a:solidFill>
            <a:srgbClr val="F7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3FD9C0FA-0DA9-4044-B63C-0DD48E181E55}"/>
              </a:ext>
            </a:extLst>
          </p:cNvPr>
          <p:cNvSpPr/>
          <p:nvPr/>
        </p:nvSpPr>
        <p:spPr>
          <a:xfrm flipH="1">
            <a:off x="723897" y="915988"/>
            <a:ext cx="5133977" cy="166199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685783"/>
            <a:r>
              <a:rPr lang="ru-RU" sz="1200" dirty="0">
                <a:solidFill>
                  <a:prstClr val="black"/>
                </a:solidFill>
                <a:ea typeface="Roboto Slab" pitchFamily="2" charset="0"/>
              </a:rPr>
              <a:t>При создании резервной копии делать копию всех файлов на всех дисках компьютера не обязательно.</a:t>
            </a:r>
          </a:p>
          <a:p>
            <a:pPr defTabSz="685783"/>
            <a:endParaRPr lang="ru-RU" sz="1200" dirty="0">
              <a:solidFill>
                <a:prstClr val="black"/>
              </a:solidFill>
              <a:ea typeface="Roboto Slab" pitchFamily="2" charset="0"/>
            </a:endParaRPr>
          </a:p>
          <a:p>
            <a:pPr defTabSz="685783"/>
            <a:r>
              <a:rPr lang="ru-RU" sz="2400" dirty="0">
                <a:solidFill>
                  <a:srgbClr val="163C79"/>
                </a:solidFill>
                <a:latin typeface="+mj-lt"/>
                <a:ea typeface="Roboto Slab" pitchFamily="2" charset="0"/>
              </a:rPr>
              <a:t>Выберите из представленных файлов те, копию которых нужно делать обязательно.</a:t>
            </a:r>
          </a:p>
        </p:txBody>
      </p:sp>
      <p:sp>
        <p:nvSpPr>
          <p:cNvPr id="74" name="Скругленный прямоугольник 12">
            <a:hlinkClick r:id="rId2" action="ppaction://hlinksldjump"/>
            <a:extLst>
              <a:ext uri="{FF2B5EF4-FFF2-40B4-BE49-F238E27FC236}">
                <a16:creationId xmlns:a16="http://schemas.microsoft.com/office/drawing/2014/main" xmlns="" id="{BBFCCFDA-A726-4228-9822-5A08B7A84F1B}"/>
              </a:ext>
            </a:extLst>
          </p:cNvPr>
          <p:cNvSpPr/>
          <p:nvPr/>
        </p:nvSpPr>
        <p:spPr>
          <a:xfrm>
            <a:off x="723899" y="2982820"/>
            <a:ext cx="2520000" cy="8140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 dirty="0">
                <a:solidFill>
                  <a:schemeClr val="tx1"/>
                </a:solidFill>
              </a:rPr>
              <a:t>Все файлы операционной системы и установленных приложений</a:t>
            </a:r>
          </a:p>
        </p:txBody>
      </p:sp>
      <p:sp>
        <p:nvSpPr>
          <p:cNvPr id="75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C921E245-BF50-4D2C-A367-9F36F53C0167}"/>
              </a:ext>
            </a:extLst>
          </p:cNvPr>
          <p:cNvSpPr/>
          <p:nvPr/>
        </p:nvSpPr>
        <p:spPr>
          <a:xfrm>
            <a:off x="3463530" y="3978159"/>
            <a:ext cx="2520000" cy="6097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noAutofit/>
          </a:bodyPr>
          <a:lstStyle/>
          <a:p>
            <a:pPr defTabSz="685783"/>
            <a:r>
              <a:rPr lang="ru-RU" sz="1200" dirty="0">
                <a:solidFill>
                  <a:schemeClr val="tx1"/>
                </a:solidFill>
              </a:rPr>
              <a:t>Кэш браузеров</a:t>
            </a:r>
          </a:p>
        </p:txBody>
      </p:sp>
      <p:sp>
        <p:nvSpPr>
          <p:cNvPr id="76" name="Скругленный прямоугольник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29CC757B-E30A-4FF2-B59C-A335C9571082}"/>
              </a:ext>
            </a:extLst>
          </p:cNvPr>
          <p:cNvSpPr/>
          <p:nvPr/>
        </p:nvSpPr>
        <p:spPr>
          <a:xfrm>
            <a:off x="3463530" y="2982820"/>
            <a:ext cx="2520000" cy="8140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noAutofit/>
          </a:bodyPr>
          <a:lstStyle/>
          <a:p>
            <a:pPr defTabSz="685783"/>
            <a:r>
              <a:rPr lang="ru-RU" sz="1200" dirty="0">
                <a:solidFill>
                  <a:schemeClr val="tx1"/>
                </a:solidFill>
              </a:rPr>
              <a:t>Временные </a:t>
            </a:r>
          </a:p>
          <a:p>
            <a:pPr defTabSz="685783"/>
            <a:r>
              <a:rPr lang="ru-RU" sz="1200" dirty="0">
                <a:solidFill>
                  <a:schemeClr val="tx1"/>
                </a:solidFill>
              </a:rPr>
              <a:t>файлы</a:t>
            </a:r>
          </a:p>
        </p:txBody>
      </p:sp>
      <p:sp>
        <p:nvSpPr>
          <p:cNvPr id="77" name="Скругленный прямоугольник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B3BE5ACA-7FA2-4D06-AAF5-5A87CA3B1F7B}"/>
              </a:ext>
            </a:extLst>
          </p:cNvPr>
          <p:cNvSpPr/>
          <p:nvPr/>
        </p:nvSpPr>
        <p:spPr>
          <a:xfrm>
            <a:off x="723899" y="3978159"/>
            <a:ext cx="2520000" cy="6097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 dirty="0">
                <a:solidFill>
                  <a:schemeClr val="tx1"/>
                </a:solidFill>
              </a:rPr>
              <a:t>Файлы подкачки, </a:t>
            </a:r>
          </a:p>
          <a:p>
            <a:pPr defTabSz="685783"/>
            <a:r>
              <a:rPr lang="ru-RU" sz="1200" dirty="0">
                <a:solidFill>
                  <a:schemeClr val="tx1"/>
                </a:solidFill>
              </a:rPr>
              <a:t>дампов памяти</a:t>
            </a:r>
          </a:p>
        </p:txBody>
      </p:sp>
      <p:sp>
        <p:nvSpPr>
          <p:cNvPr id="80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2B9D30F0-D8EB-44DA-8B2A-57ED87045FB3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7AFBBA1-CFD5-4882-BD2B-25286A25B7E0}"/>
              </a:ext>
            </a:extLst>
          </p:cNvPr>
          <p:cNvSpPr txBox="1"/>
          <p:nvPr/>
        </p:nvSpPr>
        <p:spPr>
          <a:xfrm>
            <a:off x="3087461" y="107152"/>
            <a:ext cx="2969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E9696C4C-991B-489F-B26D-C6D0D67B2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9186" y="1383485"/>
            <a:ext cx="2376530" cy="237653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34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CE087B-F03B-45E6-90E9-C803E18D22EC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13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C9CF18B5-BC36-4026-8770-F135634DE0E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A582AB-F3F7-4971-9510-3FD9D93D9FEB}"/>
              </a:ext>
            </a:extLst>
          </p:cNvPr>
          <p:cNvSpPr txBox="1"/>
          <p:nvPr/>
        </p:nvSpPr>
        <p:spPr>
          <a:xfrm>
            <a:off x="2943191" y="107152"/>
            <a:ext cx="32576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1E5EF12-1F5E-4D40-9863-C26A9048A331}"/>
              </a:ext>
            </a:extLst>
          </p:cNvPr>
          <p:cNvSpPr/>
          <p:nvPr/>
        </p:nvSpPr>
        <p:spPr>
          <a:xfrm>
            <a:off x="719138" y="1897238"/>
            <a:ext cx="5138737" cy="1349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>
                <a:solidFill>
                  <a:srgbClr val="163C79"/>
                </a:solidFill>
                <a:latin typeface="+mj-lt"/>
              </a:rPr>
              <a:t>Все файлы операционной системы и установленных приложений</a:t>
            </a:r>
          </a:p>
        </p:txBody>
      </p:sp>
      <p:sp>
        <p:nvSpPr>
          <p:cNvPr id="11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12C533D6-36D0-4B57-A462-4A1079666B29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E0BFF283-F437-4DD3-9C17-AFEB12FD6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9186" y="1383485"/>
            <a:ext cx="2376530" cy="237653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37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042F756-3BAF-4388-8294-0402BD2AB342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22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64CFF6FE-1F7D-40CA-93BA-3A454CBF826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DB9D61-1749-4C5C-A037-9B29219FE04E}"/>
              </a:ext>
            </a:extLst>
          </p:cNvPr>
          <p:cNvSpPr txBox="1"/>
          <p:nvPr/>
        </p:nvSpPr>
        <p:spPr>
          <a:xfrm>
            <a:off x="3113910" y="107152"/>
            <a:ext cx="29161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9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84840ECC-7F30-4455-9AC1-A5B606942B9F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EB7F314-E6C2-4C1E-A737-88EC53DF41CD}"/>
              </a:ext>
            </a:extLst>
          </p:cNvPr>
          <p:cNvSpPr/>
          <p:nvPr/>
        </p:nvSpPr>
        <p:spPr>
          <a:xfrm>
            <a:off x="719138" y="1897238"/>
            <a:ext cx="5138737" cy="1349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>
                <a:solidFill>
                  <a:srgbClr val="163C79"/>
                </a:solidFill>
                <a:latin typeface="+mj-lt"/>
              </a:rPr>
              <a:t>Все файлы операционной системы и установленных приложений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40DAEC23-5226-41B3-9A42-EDA5B1364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9186" y="1383485"/>
            <a:ext cx="2376530" cy="237653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32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B5EEE5F-8624-4A8A-BC2D-8B326196E968}"/>
              </a:ext>
            </a:extLst>
          </p:cNvPr>
          <p:cNvSpPr/>
          <p:nvPr/>
        </p:nvSpPr>
        <p:spPr>
          <a:xfrm>
            <a:off x="358774" y="376238"/>
            <a:ext cx="8426450" cy="4391025"/>
          </a:xfrm>
          <a:prstGeom prst="rect">
            <a:avLst/>
          </a:prstGeom>
          <a:solidFill>
            <a:srgbClr val="F7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3FD9C0FA-0DA9-4044-B63C-0DD48E181E55}"/>
              </a:ext>
            </a:extLst>
          </p:cNvPr>
          <p:cNvSpPr/>
          <p:nvPr/>
        </p:nvSpPr>
        <p:spPr>
          <a:xfrm flipH="1">
            <a:off x="719137" y="909778"/>
            <a:ext cx="5138737" cy="1661993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685783"/>
            <a:r>
              <a:rPr lang="ru-RU" sz="1200" dirty="0">
                <a:solidFill>
                  <a:prstClr val="black"/>
                </a:solidFill>
                <a:ea typeface="Roboto Slab" pitchFamily="2" charset="0"/>
              </a:rPr>
              <a:t>При создании резервной копии делать копию всех файлов на всех дисках компьютера не обязательно.</a:t>
            </a:r>
          </a:p>
          <a:p>
            <a:pPr defTabSz="685783"/>
            <a:endParaRPr lang="ru-RU" sz="1200" dirty="0">
              <a:solidFill>
                <a:prstClr val="black"/>
              </a:solidFill>
              <a:ea typeface="Roboto Slab" pitchFamily="2" charset="0"/>
            </a:endParaRPr>
          </a:p>
          <a:p>
            <a:pPr defTabSz="685783"/>
            <a:r>
              <a:rPr lang="ru-RU" sz="2400" dirty="0">
                <a:solidFill>
                  <a:srgbClr val="163C79"/>
                </a:solidFill>
                <a:latin typeface="+mj-lt"/>
                <a:ea typeface="Roboto Slab" pitchFamily="2" charset="0"/>
              </a:rPr>
              <a:t>Выберите из представленных файлов те, копию которых не нужно делать обязательно.</a:t>
            </a:r>
          </a:p>
        </p:txBody>
      </p:sp>
      <p:sp>
        <p:nvSpPr>
          <p:cNvPr id="74" name="Скругленный прямоугольник 12">
            <a:hlinkClick r:id="rId2" action="ppaction://hlinksldjump"/>
            <a:extLst>
              <a:ext uri="{FF2B5EF4-FFF2-40B4-BE49-F238E27FC236}">
                <a16:creationId xmlns:a16="http://schemas.microsoft.com/office/drawing/2014/main" xmlns="" id="{BBFCCFDA-A726-4228-9822-5A08B7A84F1B}"/>
              </a:ext>
            </a:extLst>
          </p:cNvPr>
          <p:cNvSpPr/>
          <p:nvPr/>
        </p:nvSpPr>
        <p:spPr>
          <a:xfrm>
            <a:off x="723899" y="3029588"/>
            <a:ext cx="2520000" cy="8140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Все файлы операционной системы и установленных приложений</a:t>
            </a:r>
          </a:p>
        </p:txBody>
      </p:sp>
      <p:sp>
        <p:nvSpPr>
          <p:cNvPr id="75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C921E245-BF50-4D2C-A367-9F36F53C0167}"/>
              </a:ext>
            </a:extLst>
          </p:cNvPr>
          <p:cNvSpPr/>
          <p:nvPr/>
        </p:nvSpPr>
        <p:spPr>
          <a:xfrm>
            <a:off x="3495211" y="3978159"/>
            <a:ext cx="2520000" cy="6097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Файлы подкачки, </a:t>
            </a:r>
          </a:p>
          <a:p>
            <a:pPr defTabSz="685783"/>
            <a:r>
              <a:rPr lang="ru-RU" sz="1200">
                <a:solidFill>
                  <a:schemeClr val="tx1"/>
                </a:solidFill>
              </a:rPr>
              <a:t>дампов памяти</a:t>
            </a:r>
          </a:p>
        </p:txBody>
      </p:sp>
      <p:sp>
        <p:nvSpPr>
          <p:cNvPr id="76" name="Скругленный прямоугольник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29CC757B-E30A-4FF2-B59C-A335C9571082}"/>
              </a:ext>
            </a:extLst>
          </p:cNvPr>
          <p:cNvSpPr/>
          <p:nvPr/>
        </p:nvSpPr>
        <p:spPr>
          <a:xfrm>
            <a:off x="3495211" y="3034540"/>
            <a:ext cx="2520000" cy="80907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no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Все файлы системных </a:t>
            </a:r>
          </a:p>
          <a:p>
            <a:pPr defTabSz="685783"/>
            <a:r>
              <a:rPr lang="ru-RU" sz="1200">
                <a:solidFill>
                  <a:schemeClr val="tx1"/>
                </a:solidFill>
              </a:rPr>
              <a:t>файлов </a:t>
            </a:r>
          </a:p>
        </p:txBody>
      </p:sp>
      <p:sp>
        <p:nvSpPr>
          <p:cNvPr id="77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B3BE5ACA-7FA2-4D06-AAF5-5A87CA3B1F7B}"/>
              </a:ext>
            </a:extLst>
          </p:cNvPr>
          <p:cNvSpPr/>
          <p:nvPr/>
        </p:nvSpPr>
        <p:spPr>
          <a:xfrm>
            <a:off x="723899" y="3978159"/>
            <a:ext cx="2520000" cy="6097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Личные профили </a:t>
            </a:r>
          </a:p>
          <a:p>
            <a:pPr defTabSz="685783"/>
            <a:r>
              <a:rPr lang="ru-RU" sz="1200">
                <a:solidFill>
                  <a:schemeClr val="tx1"/>
                </a:solidFill>
              </a:rPr>
              <a:t>пользователей</a:t>
            </a:r>
          </a:p>
        </p:txBody>
      </p:sp>
      <p:sp>
        <p:nvSpPr>
          <p:cNvPr id="80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2B9D30F0-D8EB-44DA-8B2A-57ED87045FB3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7AFBBA1-CFD5-4882-BD2B-25286A25B7E0}"/>
              </a:ext>
            </a:extLst>
          </p:cNvPr>
          <p:cNvSpPr txBox="1"/>
          <p:nvPr/>
        </p:nvSpPr>
        <p:spPr>
          <a:xfrm>
            <a:off x="3087461" y="107152"/>
            <a:ext cx="2969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41986" name="Picture 2">
            <a:extLst>
              <a:ext uri="{FF2B5EF4-FFF2-40B4-BE49-F238E27FC236}">
                <a16:creationId xmlns:a16="http://schemas.microsoft.com/office/drawing/2014/main" xmlns="" id="{3BA03C25-DC57-4212-B8AD-1D792BBC0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9186" y="1520137"/>
            <a:ext cx="2376528" cy="210322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0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CE087B-F03B-45E6-90E9-C803E18D22EC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13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C9CF18B5-BC36-4026-8770-F135634DE0E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A582AB-F3F7-4971-9510-3FD9D93D9FEB}"/>
              </a:ext>
            </a:extLst>
          </p:cNvPr>
          <p:cNvSpPr txBox="1"/>
          <p:nvPr/>
        </p:nvSpPr>
        <p:spPr>
          <a:xfrm>
            <a:off x="2943191" y="107152"/>
            <a:ext cx="32576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1E5EF12-1F5E-4D40-9863-C26A9048A331}"/>
              </a:ext>
            </a:extLst>
          </p:cNvPr>
          <p:cNvSpPr/>
          <p:nvPr/>
        </p:nvSpPr>
        <p:spPr>
          <a:xfrm>
            <a:off x="719139" y="2129834"/>
            <a:ext cx="5138736" cy="8838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>
                <a:solidFill>
                  <a:srgbClr val="163C79"/>
                </a:solidFill>
                <a:latin typeface="+mj-lt"/>
              </a:rPr>
              <a:t>Файлы подкачки, </a:t>
            </a:r>
            <a:br>
              <a:rPr lang="ru-RU" sz="2400">
                <a:solidFill>
                  <a:srgbClr val="163C79"/>
                </a:solidFill>
                <a:latin typeface="+mj-lt"/>
              </a:rPr>
            </a:br>
            <a:r>
              <a:rPr lang="ru-RU" sz="2400">
                <a:solidFill>
                  <a:srgbClr val="163C79"/>
                </a:solidFill>
                <a:latin typeface="+mj-lt"/>
              </a:rPr>
              <a:t>дампов памяти</a:t>
            </a:r>
          </a:p>
        </p:txBody>
      </p:sp>
      <p:sp>
        <p:nvSpPr>
          <p:cNvPr id="11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DB177E48-839C-4EEC-8288-7CF118D943A2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8C0DCE77-CDA1-450A-8661-F149004E0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9186" y="1520137"/>
            <a:ext cx="2376528" cy="210322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2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042F756-3BAF-4388-8294-0402BD2AB342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22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64CFF6FE-1F7D-40CA-93BA-3A454CBF826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DB9D61-1749-4C5C-A037-9B29219FE04E}"/>
              </a:ext>
            </a:extLst>
          </p:cNvPr>
          <p:cNvSpPr txBox="1"/>
          <p:nvPr/>
        </p:nvSpPr>
        <p:spPr>
          <a:xfrm>
            <a:off x="3113910" y="107152"/>
            <a:ext cx="29161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9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50CADFB1-3122-4045-A055-47FA343D543E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92626EF-FC70-4E87-864E-580D080BC252}"/>
              </a:ext>
            </a:extLst>
          </p:cNvPr>
          <p:cNvSpPr/>
          <p:nvPr/>
        </p:nvSpPr>
        <p:spPr>
          <a:xfrm>
            <a:off x="719139" y="2129834"/>
            <a:ext cx="5138736" cy="8838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>
                <a:solidFill>
                  <a:srgbClr val="163C79"/>
                </a:solidFill>
                <a:latin typeface="+mj-lt"/>
              </a:rPr>
              <a:t>Файлы подкачки, </a:t>
            </a:r>
            <a:br>
              <a:rPr lang="ru-RU" sz="2400">
                <a:solidFill>
                  <a:srgbClr val="163C79"/>
                </a:solidFill>
                <a:latin typeface="+mj-lt"/>
              </a:rPr>
            </a:br>
            <a:r>
              <a:rPr lang="ru-RU" sz="2400">
                <a:solidFill>
                  <a:srgbClr val="163C79"/>
                </a:solidFill>
                <a:latin typeface="+mj-lt"/>
              </a:rPr>
              <a:t>дампов памяти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B2294C8D-80E3-4ECF-AF69-4B6671105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9186" y="1520137"/>
            <a:ext cx="2376528" cy="210322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19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B5EEE5F-8624-4A8A-BC2D-8B326196E968}"/>
              </a:ext>
            </a:extLst>
          </p:cNvPr>
          <p:cNvSpPr/>
          <p:nvPr/>
        </p:nvSpPr>
        <p:spPr>
          <a:xfrm>
            <a:off x="358774" y="376238"/>
            <a:ext cx="8426450" cy="4391025"/>
          </a:xfrm>
          <a:prstGeom prst="rect">
            <a:avLst/>
          </a:prstGeom>
          <a:solidFill>
            <a:srgbClr val="F7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3FD9C0FA-0DA9-4044-B63C-0DD48E181E55}"/>
              </a:ext>
            </a:extLst>
          </p:cNvPr>
          <p:cNvSpPr/>
          <p:nvPr/>
        </p:nvSpPr>
        <p:spPr>
          <a:xfrm flipH="1">
            <a:off x="766837" y="915988"/>
            <a:ext cx="5445428" cy="264687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685783"/>
            <a:r>
              <a:rPr lang="ru-RU" sz="1200" dirty="0">
                <a:solidFill>
                  <a:prstClr val="black"/>
                </a:solidFill>
                <a:ea typeface="Roboto Slab" pitchFamily="2" charset="0"/>
              </a:rPr>
              <a:t>Для осуществления некоторых типов архивации используются атрибуты файлов. В частности, факт изменения файла определяется по установке атрибута «архивный». Во время архивации этот атрибут сбрасывается.</a:t>
            </a:r>
          </a:p>
          <a:p>
            <a:pPr defTabSz="685783"/>
            <a:endParaRPr lang="ru-RU" sz="1200" dirty="0">
              <a:solidFill>
                <a:prstClr val="black"/>
              </a:solidFill>
              <a:ea typeface="Roboto Slab" pitchFamily="2" charset="0"/>
            </a:endParaRPr>
          </a:p>
          <a:p>
            <a:pPr defTabSz="685783"/>
            <a:r>
              <a:rPr lang="ru-RU" sz="1400" dirty="0">
                <a:solidFill>
                  <a:srgbClr val="163C79"/>
                </a:solidFill>
                <a:ea typeface="Roboto Slab" pitchFamily="2" charset="0"/>
              </a:rPr>
              <a:t>Как называется тип архивации, при котором архивируются все выделенные файлы и папки?</a:t>
            </a:r>
          </a:p>
          <a:p>
            <a:pPr defTabSz="685783"/>
            <a:endParaRPr lang="ru-RU" sz="1400" dirty="0">
              <a:solidFill>
                <a:srgbClr val="163C79"/>
              </a:solidFill>
              <a:ea typeface="Roboto Slab" pitchFamily="2" charset="0"/>
            </a:endParaRPr>
          </a:p>
          <a:p>
            <a:pPr defTabSz="685783"/>
            <a:r>
              <a:rPr lang="ru-RU" sz="1400" dirty="0">
                <a:solidFill>
                  <a:srgbClr val="163C79"/>
                </a:solidFill>
                <a:ea typeface="Roboto Slab" pitchFamily="2" charset="0"/>
              </a:rPr>
              <a:t>При этом типе архивации атрибут «архивный» не анализируется, но сбрасывается у всех заархивированных файлов. Использование таких типов архивов ускоряет процесс восстановления системы, но такие архивы занимают наибольшее возможное пространство на диске.</a:t>
            </a:r>
          </a:p>
        </p:txBody>
      </p:sp>
      <p:sp>
        <p:nvSpPr>
          <p:cNvPr id="74" name="Скругленный прямоугольник 12">
            <a:hlinkClick r:id="rId2" action="ppaction://hlinksldjump"/>
            <a:extLst>
              <a:ext uri="{FF2B5EF4-FFF2-40B4-BE49-F238E27FC236}">
                <a16:creationId xmlns:a16="http://schemas.microsoft.com/office/drawing/2014/main" xmlns="" id="{BBFCCFDA-A726-4228-9822-5A08B7A84F1B}"/>
              </a:ext>
            </a:extLst>
          </p:cNvPr>
          <p:cNvSpPr/>
          <p:nvPr/>
        </p:nvSpPr>
        <p:spPr>
          <a:xfrm>
            <a:off x="723899" y="3670280"/>
            <a:ext cx="2520000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schemeClr val="tx1"/>
                </a:solidFill>
              </a:rPr>
              <a:t>Копирующий архив</a:t>
            </a:r>
          </a:p>
        </p:txBody>
      </p:sp>
      <p:sp>
        <p:nvSpPr>
          <p:cNvPr id="75" name="Скругленный прямоугольник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C921E245-BF50-4D2C-A367-9F36F53C0167}"/>
              </a:ext>
            </a:extLst>
          </p:cNvPr>
          <p:cNvSpPr/>
          <p:nvPr/>
        </p:nvSpPr>
        <p:spPr>
          <a:xfrm>
            <a:off x="3536544" y="4183099"/>
            <a:ext cx="2520000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schemeClr val="tx1"/>
                </a:solidFill>
              </a:rPr>
              <a:t>Разностный архив</a:t>
            </a:r>
          </a:p>
        </p:txBody>
      </p:sp>
      <p:sp>
        <p:nvSpPr>
          <p:cNvPr id="76" name="Скругленный прямоугольник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29CC757B-E30A-4FF2-B59C-A335C9571082}"/>
              </a:ext>
            </a:extLst>
          </p:cNvPr>
          <p:cNvSpPr/>
          <p:nvPr/>
        </p:nvSpPr>
        <p:spPr>
          <a:xfrm>
            <a:off x="3536544" y="3670280"/>
            <a:ext cx="2520000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schemeClr val="tx1"/>
                </a:solidFill>
              </a:rPr>
              <a:t>Обычный архив</a:t>
            </a:r>
          </a:p>
        </p:txBody>
      </p:sp>
      <p:sp>
        <p:nvSpPr>
          <p:cNvPr id="77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B3BE5ACA-7FA2-4D06-AAF5-5A87CA3B1F7B}"/>
              </a:ext>
            </a:extLst>
          </p:cNvPr>
          <p:cNvSpPr/>
          <p:nvPr/>
        </p:nvSpPr>
        <p:spPr>
          <a:xfrm>
            <a:off x="723899" y="4183099"/>
            <a:ext cx="2520000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schemeClr val="tx1"/>
                </a:solidFill>
              </a:rPr>
              <a:t>Добавочный архив</a:t>
            </a:r>
          </a:p>
        </p:txBody>
      </p:sp>
      <p:sp>
        <p:nvSpPr>
          <p:cNvPr id="80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2B9D30F0-D8EB-44DA-8B2A-57ED87045FB3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7AFBBA1-CFD5-4882-BD2B-25286A25B7E0}"/>
              </a:ext>
            </a:extLst>
          </p:cNvPr>
          <p:cNvSpPr txBox="1"/>
          <p:nvPr/>
        </p:nvSpPr>
        <p:spPr>
          <a:xfrm>
            <a:off x="3087461" y="107152"/>
            <a:ext cx="2969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45058" name="Picture 2">
            <a:extLst>
              <a:ext uri="{FF2B5EF4-FFF2-40B4-BE49-F238E27FC236}">
                <a16:creationId xmlns:a16="http://schemas.microsoft.com/office/drawing/2014/main" xmlns="" id="{C541B178-33FB-4BCC-9D75-930DEE6CB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589" y="1624013"/>
            <a:ext cx="2006905" cy="18954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3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CE087B-F03B-45E6-90E9-C803E18D22EC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13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C9CF18B5-BC36-4026-8770-F135634DE0E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A582AB-F3F7-4971-9510-3FD9D93D9FEB}"/>
              </a:ext>
            </a:extLst>
          </p:cNvPr>
          <p:cNvSpPr txBox="1"/>
          <p:nvPr/>
        </p:nvSpPr>
        <p:spPr>
          <a:xfrm>
            <a:off x="2943191" y="107152"/>
            <a:ext cx="32576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17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C601DD-B93E-4389-AC90-3CB200BE9CEE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1E5EF12-1F5E-4D40-9863-C26A9048A331}"/>
              </a:ext>
            </a:extLst>
          </p:cNvPr>
          <p:cNvSpPr/>
          <p:nvPr/>
        </p:nvSpPr>
        <p:spPr>
          <a:xfrm>
            <a:off x="725701" y="1543488"/>
            <a:ext cx="5138737" cy="2056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>
                <a:solidFill>
                  <a:srgbClr val="163C79"/>
                </a:solidFill>
                <a:latin typeface="+mj-lt"/>
              </a:rPr>
              <a:t>Резервное копирование</a:t>
            </a:r>
          </a:p>
          <a:p>
            <a:pPr defTabSz="914354">
              <a:lnSpc>
                <a:spcPct val="125000"/>
              </a:lnSpc>
            </a:pPr>
            <a:endParaRPr lang="ru-RU" sz="140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400">
                <a:solidFill>
                  <a:prstClr val="black"/>
                </a:solidFill>
              </a:rPr>
              <a:t>(англ. </a:t>
            </a:r>
            <a:r>
              <a:rPr lang="ru-RU" sz="1400" err="1">
                <a:solidFill>
                  <a:prstClr val="black"/>
                </a:solidFill>
              </a:rPr>
              <a:t>backup</a:t>
            </a:r>
            <a:r>
              <a:rPr lang="ru-RU" sz="1400">
                <a:solidFill>
                  <a:prstClr val="black"/>
                </a:solidFill>
              </a:rPr>
              <a:t> </a:t>
            </a:r>
            <a:r>
              <a:rPr lang="ru-RU" sz="1400" err="1">
                <a:solidFill>
                  <a:prstClr val="black"/>
                </a:solidFill>
              </a:rPr>
              <a:t>copy</a:t>
            </a:r>
            <a:r>
              <a:rPr lang="ru-RU" sz="1400">
                <a:solidFill>
                  <a:prstClr val="black"/>
                </a:solidFill>
              </a:rPr>
              <a:t>) — процесс создания копии данных на носителе (жёстком диске, дискете и т. д.), предназначенном для восстановления данных в оригинальном или новом месте их расположения в случае их повреждения или разрушения.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9C1A88DE-786A-44AE-8625-38F7178AC67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0814" y="1463008"/>
            <a:ext cx="2217485" cy="221748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0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CE087B-F03B-45E6-90E9-C803E18D22EC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13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C9CF18B5-BC36-4026-8770-F135634DE0E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A582AB-F3F7-4971-9510-3FD9D93D9FEB}"/>
              </a:ext>
            </a:extLst>
          </p:cNvPr>
          <p:cNvSpPr txBox="1"/>
          <p:nvPr/>
        </p:nvSpPr>
        <p:spPr>
          <a:xfrm>
            <a:off x="2943191" y="107152"/>
            <a:ext cx="32576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1E5EF12-1F5E-4D40-9863-C26A9048A331}"/>
              </a:ext>
            </a:extLst>
          </p:cNvPr>
          <p:cNvSpPr/>
          <p:nvPr/>
        </p:nvSpPr>
        <p:spPr>
          <a:xfrm>
            <a:off x="719138" y="1541981"/>
            <a:ext cx="5138737" cy="20595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 dirty="0">
                <a:solidFill>
                  <a:srgbClr val="163C79"/>
                </a:solidFill>
                <a:latin typeface="+mj-lt"/>
              </a:rPr>
              <a:t>Обычный архив</a:t>
            </a:r>
          </a:p>
          <a:p>
            <a:pPr defTabSz="914354"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200" dirty="0">
                <a:solidFill>
                  <a:prstClr val="black"/>
                </a:solidFill>
              </a:rPr>
              <a:t>Архивируются все выделенные файлы и папки. Атрибут «архивный» не анализируется, но сбрасывается у всех заархивированных файлов. Использование обычных архивов ускоряет процесс восстановления системы (не нужно восстанавливать несколько архивов), но такие архивы занимают наибольшее возможное пространство на диске.</a:t>
            </a:r>
          </a:p>
        </p:txBody>
      </p:sp>
      <p:sp>
        <p:nvSpPr>
          <p:cNvPr id="11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C30A211B-7064-4C25-9247-2E4AB6183D6D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78B5A2A6-8CEE-4D7A-B9AF-973AAD688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589" y="1624013"/>
            <a:ext cx="2006905" cy="18954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31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042F756-3BAF-4388-8294-0402BD2AB342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22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64CFF6FE-1F7D-40CA-93BA-3A454CBF826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DB9D61-1749-4C5C-A037-9B29219FE04E}"/>
              </a:ext>
            </a:extLst>
          </p:cNvPr>
          <p:cNvSpPr txBox="1"/>
          <p:nvPr/>
        </p:nvSpPr>
        <p:spPr>
          <a:xfrm>
            <a:off x="3113910" y="107152"/>
            <a:ext cx="29161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9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12572E9C-1CFB-4CAA-BCD5-66D331DA484B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044ED5B-968F-446B-88A1-612C088F9737}"/>
              </a:ext>
            </a:extLst>
          </p:cNvPr>
          <p:cNvSpPr/>
          <p:nvPr/>
        </p:nvSpPr>
        <p:spPr>
          <a:xfrm>
            <a:off x="719138" y="1541981"/>
            <a:ext cx="5138737" cy="20595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 dirty="0">
                <a:solidFill>
                  <a:srgbClr val="163C79"/>
                </a:solidFill>
                <a:latin typeface="+mj-lt"/>
              </a:rPr>
              <a:t>Обычный архив</a:t>
            </a:r>
          </a:p>
          <a:p>
            <a:pPr defTabSz="914354"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200" dirty="0">
                <a:solidFill>
                  <a:prstClr val="black"/>
                </a:solidFill>
              </a:rPr>
              <a:t>Архивируются все выделенные файлы и папки. Атрибут «архивный» не анализируется, но сбрасывается у всех заархивированных файлов. Использование обычных архивов ускоряет процесс восстановления системы (не нужно восстанавливать несколько архивов), но такие архивы занимают наибольшее возможное пространство на диске.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2F2018C6-75FF-48B8-9547-19FAE35DA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589" y="1624013"/>
            <a:ext cx="2006905" cy="189547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B5EEE5F-8624-4A8A-BC2D-8B326196E968}"/>
              </a:ext>
            </a:extLst>
          </p:cNvPr>
          <p:cNvSpPr/>
          <p:nvPr/>
        </p:nvSpPr>
        <p:spPr>
          <a:xfrm>
            <a:off x="358774" y="376238"/>
            <a:ext cx="8426450" cy="4391025"/>
          </a:xfrm>
          <a:prstGeom prst="rect">
            <a:avLst/>
          </a:prstGeom>
          <a:solidFill>
            <a:srgbClr val="F7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3FD9C0FA-0DA9-4044-B63C-0DD48E181E55}"/>
              </a:ext>
            </a:extLst>
          </p:cNvPr>
          <p:cNvSpPr/>
          <p:nvPr/>
        </p:nvSpPr>
        <p:spPr>
          <a:xfrm flipH="1">
            <a:off x="719138" y="925503"/>
            <a:ext cx="5090540" cy="264687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685783"/>
            <a:r>
              <a:rPr lang="ru-RU" sz="1200" dirty="0">
                <a:solidFill>
                  <a:prstClr val="black"/>
                </a:solidFill>
                <a:ea typeface="Roboto Slab" pitchFamily="2" charset="0"/>
              </a:rPr>
              <a:t>Для осуществления некоторых типов архивации используются атрибуты файлов. В частности, факт изменения файла определяется по установке атрибута «архивный». Во время архивации этот атрибут сбрасывается.</a:t>
            </a:r>
          </a:p>
          <a:p>
            <a:pPr defTabSz="685783"/>
            <a:endParaRPr lang="ru-RU" sz="1200" dirty="0">
              <a:solidFill>
                <a:prstClr val="black"/>
              </a:solidFill>
              <a:ea typeface="Roboto Slab" pitchFamily="2" charset="0"/>
            </a:endParaRPr>
          </a:p>
          <a:p>
            <a:pPr defTabSz="685783"/>
            <a:r>
              <a:rPr lang="ru-RU" sz="1400" dirty="0">
                <a:solidFill>
                  <a:srgbClr val="163C79"/>
                </a:solidFill>
                <a:ea typeface="Roboto Slab" pitchFamily="2" charset="0"/>
              </a:rPr>
              <a:t>Как называется тип архивации при котором архивируются все выделенные файлы и папки?</a:t>
            </a:r>
          </a:p>
          <a:p>
            <a:pPr defTabSz="685783"/>
            <a:endParaRPr lang="ru-RU" sz="1400" dirty="0">
              <a:solidFill>
                <a:srgbClr val="163C79"/>
              </a:solidFill>
              <a:ea typeface="Roboto Slab" pitchFamily="2" charset="0"/>
            </a:endParaRPr>
          </a:p>
          <a:p>
            <a:pPr defTabSz="685783"/>
            <a:r>
              <a:rPr lang="ru-RU" sz="1400" dirty="0">
                <a:solidFill>
                  <a:srgbClr val="163C79"/>
                </a:solidFill>
                <a:ea typeface="Roboto Slab" pitchFamily="2" charset="0"/>
              </a:rPr>
              <a:t>При этом типе архивации атрибут «архивный» не анализируется и не сбрасывается в процессе архивации. Этот тип архива используется при необходимости создать копию некоторых файлов между запланированными процедурами архивации.</a:t>
            </a:r>
          </a:p>
        </p:txBody>
      </p:sp>
      <p:sp>
        <p:nvSpPr>
          <p:cNvPr id="74" name="Скругленный прямоугольник 12">
            <a:hlinkClick r:id="rId2" action="ppaction://hlinksldjump"/>
            <a:extLst>
              <a:ext uri="{FF2B5EF4-FFF2-40B4-BE49-F238E27FC236}">
                <a16:creationId xmlns:a16="http://schemas.microsoft.com/office/drawing/2014/main" xmlns="" id="{BBFCCFDA-A726-4228-9822-5A08B7A84F1B}"/>
              </a:ext>
            </a:extLst>
          </p:cNvPr>
          <p:cNvSpPr/>
          <p:nvPr/>
        </p:nvSpPr>
        <p:spPr>
          <a:xfrm>
            <a:off x="723899" y="3656695"/>
            <a:ext cx="2520000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Копирующий архив</a:t>
            </a:r>
          </a:p>
        </p:txBody>
      </p:sp>
      <p:sp>
        <p:nvSpPr>
          <p:cNvPr id="75" name="Скругленный прямоугольник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C921E245-BF50-4D2C-A367-9F36F53C0167}"/>
              </a:ext>
            </a:extLst>
          </p:cNvPr>
          <p:cNvSpPr/>
          <p:nvPr/>
        </p:nvSpPr>
        <p:spPr>
          <a:xfrm>
            <a:off x="3312475" y="4182470"/>
            <a:ext cx="2520000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Разностный архив</a:t>
            </a:r>
          </a:p>
        </p:txBody>
      </p:sp>
      <p:sp>
        <p:nvSpPr>
          <p:cNvPr id="76" name="Скругленный прямоугольник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29CC757B-E30A-4FF2-B59C-A335C9571082}"/>
              </a:ext>
            </a:extLst>
          </p:cNvPr>
          <p:cNvSpPr/>
          <p:nvPr/>
        </p:nvSpPr>
        <p:spPr>
          <a:xfrm>
            <a:off x="3312475" y="3656695"/>
            <a:ext cx="2520000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Обычный архив</a:t>
            </a:r>
          </a:p>
        </p:txBody>
      </p:sp>
      <p:sp>
        <p:nvSpPr>
          <p:cNvPr id="77" name="Скругленный прямоугольник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B3BE5ACA-7FA2-4D06-AAF5-5A87CA3B1F7B}"/>
              </a:ext>
            </a:extLst>
          </p:cNvPr>
          <p:cNvSpPr/>
          <p:nvPr/>
        </p:nvSpPr>
        <p:spPr>
          <a:xfrm>
            <a:off x="723899" y="4182470"/>
            <a:ext cx="2520000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defTabSz="685783"/>
            <a:r>
              <a:rPr lang="ru-RU" sz="1200">
                <a:solidFill>
                  <a:schemeClr val="tx1"/>
                </a:solidFill>
              </a:rPr>
              <a:t>Добавочный архив</a:t>
            </a:r>
          </a:p>
        </p:txBody>
      </p:sp>
      <p:sp>
        <p:nvSpPr>
          <p:cNvPr id="80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2B9D30F0-D8EB-44DA-8B2A-57ED87045FB3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7AFBBA1-CFD5-4882-BD2B-25286A25B7E0}"/>
              </a:ext>
            </a:extLst>
          </p:cNvPr>
          <p:cNvSpPr txBox="1"/>
          <p:nvPr/>
        </p:nvSpPr>
        <p:spPr>
          <a:xfrm>
            <a:off x="3087461" y="107152"/>
            <a:ext cx="2969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48130" name="Picture 2">
            <a:extLst>
              <a:ext uri="{FF2B5EF4-FFF2-40B4-BE49-F238E27FC236}">
                <a16:creationId xmlns:a16="http://schemas.microsoft.com/office/drawing/2014/main" xmlns="" id="{EFDDCFF4-CC52-42C6-9A10-7CDE0DF76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9187" y="1379904"/>
            <a:ext cx="2376529" cy="237652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1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CE087B-F03B-45E6-90E9-C803E18D22EC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13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C9CF18B5-BC36-4026-8770-F135634DE0E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A582AB-F3F7-4971-9510-3FD9D93D9FEB}"/>
              </a:ext>
            </a:extLst>
          </p:cNvPr>
          <p:cNvSpPr txBox="1"/>
          <p:nvPr/>
        </p:nvSpPr>
        <p:spPr>
          <a:xfrm>
            <a:off x="2943191" y="107152"/>
            <a:ext cx="32576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1E5EF12-1F5E-4D40-9863-C26A9048A331}"/>
              </a:ext>
            </a:extLst>
          </p:cNvPr>
          <p:cNvSpPr/>
          <p:nvPr/>
        </p:nvSpPr>
        <p:spPr>
          <a:xfrm>
            <a:off x="719138" y="1657397"/>
            <a:ext cx="5138737" cy="1828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 dirty="0">
                <a:solidFill>
                  <a:srgbClr val="163C79"/>
                </a:solidFill>
                <a:latin typeface="+mj-lt"/>
              </a:rPr>
              <a:t>Копирующий архив</a:t>
            </a:r>
          </a:p>
          <a:p>
            <a:pPr defTabSz="914354"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200" dirty="0">
                <a:solidFill>
                  <a:prstClr val="black"/>
                </a:solidFill>
              </a:rPr>
              <a:t>Архивируются все выделенные файлы и папки. Атрибут «архивный» не анализируется и не сбрасывается в процессе архивации. Этот тип архива используется при необходимости создать копию некоторых файлов между запланированными процедурами архивации.</a:t>
            </a:r>
          </a:p>
        </p:txBody>
      </p:sp>
      <p:sp>
        <p:nvSpPr>
          <p:cNvPr id="11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1F74DA02-9531-4558-BA54-2622E778603E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8D76491C-E37D-46DB-B67C-D47513777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9187" y="1379904"/>
            <a:ext cx="2376529" cy="237652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93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042F756-3BAF-4388-8294-0402BD2AB342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22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64CFF6FE-1F7D-40CA-93BA-3A454CBF826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DB9D61-1749-4C5C-A037-9B29219FE04E}"/>
              </a:ext>
            </a:extLst>
          </p:cNvPr>
          <p:cNvSpPr txBox="1"/>
          <p:nvPr/>
        </p:nvSpPr>
        <p:spPr>
          <a:xfrm>
            <a:off x="3113910" y="107152"/>
            <a:ext cx="29161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9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0CF97784-F519-4265-83A5-FA5E370B7C7A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CD59E58-7521-41C2-BE9E-9FEDB84C6AE8}"/>
              </a:ext>
            </a:extLst>
          </p:cNvPr>
          <p:cNvSpPr/>
          <p:nvPr/>
        </p:nvSpPr>
        <p:spPr>
          <a:xfrm>
            <a:off x="719138" y="1657397"/>
            <a:ext cx="5138737" cy="1828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 dirty="0">
                <a:solidFill>
                  <a:srgbClr val="163C79"/>
                </a:solidFill>
                <a:latin typeface="+mj-lt"/>
              </a:rPr>
              <a:t>Копирующий архив</a:t>
            </a:r>
          </a:p>
          <a:p>
            <a:pPr defTabSz="914354"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200" dirty="0">
                <a:solidFill>
                  <a:prstClr val="black"/>
                </a:solidFill>
              </a:rPr>
              <a:t>Архивируются все выделенные файлы и папки. Атрибут «архивный» не анализируется и не сбрасывается в процессе архивации. Этот тип архива используется при необходимости создать копию некоторых файлов между запланированными процедурами архивации.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C6A2E6C9-E7A1-427A-B9FB-394616DD1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9187" y="1379904"/>
            <a:ext cx="2376529" cy="237652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43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B5EEE5F-8624-4A8A-BC2D-8B326196E968}"/>
              </a:ext>
            </a:extLst>
          </p:cNvPr>
          <p:cNvSpPr/>
          <p:nvPr/>
        </p:nvSpPr>
        <p:spPr>
          <a:xfrm>
            <a:off x="358774" y="376238"/>
            <a:ext cx="8426450" cy="4391025"/>
          </a:xfrm>
          <a:prstGeom prst="rect">
            <a:avLst/>
          </a:prstGeom>
          <a:solidFill>
            <a:srgbClr val="F7F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3FD9C0FA-0DA9-4044-B63C-0DD48E181E55}"/>
              </a:ext>
            </a:extLst>
          </p:cNvPr>
          <p:cNvSpPr/>
          <p:nvPr/>
        </p:nvSpPr>
        <p:spPr>
          <a:xfrm flipH="1">
            <a:off x="723897" y="904479"/>
            <a:ext cx="7700965" cy="2246769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685783"/>
            <a:r>
              <a:rPr lang="ru-RU" sz="1200" dirty="0">
                <a:solidFill>
                  <a:prstClr val="black"/>
                </a:solidFill>
                <a:ea typeface="Roboto Slab" pitchFamily="2" charset="0"/>
              </a:rPr>
              <a:t>Для осуществления некоторых типов архивации используются атрибуты файлов. В частности, факт изменения файла определяется по установке атрибута «архивный». Во время архивации этот атрибут сбрасывается.</a:t>
            </a:r>
          </a:p>
          <a:p>
            <a:pPr defTabSz="685783"/>
            <a:endParaRPr lang="ru-RU" sz="1200" dirty="0">
              <a:solidFill>
                <a:prstClr val="black"/>
              </a:solidFill>
              <a:ea typeface="Roboto Slab" pitchFamily="2" charset="0"/>
            </a:endParaRPr>
          </a:p>
          <a:p>
            <a:pPr defTabSz="685783"/>
            <a:r>
              <a:rPr lang="ru-RU" sz="1400" dirty="0">
                <a:solidFill>
                  <a:srgbClr val="163C79"/>
                </a:solidFill>
                <a:ea typeface="Roboto Slab" pitchFamily="2" charset="0"/>
              </a:rPr>
              <a:t>Как называется тип архивации при котором архивируются только те файлы и папки, которые были изменены с момента последней обычной или добавочной архивации (анализируется атрибут «архивный»)?</a:t>
            </a:r>
          </a:p>
          <a:p>
            <a:pPr defTabSz="685783"/>
            <a:endParaRPr lang="ru-RU" sz="1400" dirty="0">
              <a:solidFill>
                <a:srgbClr val="163C79"/>
              </a:solidFill>
              <a:ea typeface="Roboto Slab" pitchFamily="2" charset="0"/>
            </a:endParaRPr>
          </a:p>
          <a:p>
            <a:pPr defTabSz="685783"/>
            <a:r>
              <a:rPr lang="ru-RU" sz="1400" dirty="0">
                <a:solidFill>
                  <a:srgbClr val="163C79"/>
                </a:solidFill>
                <a:ea typeface="Roboto Slab" pitchFamily="2" charset="0"/>
              </a:rPr>
              <a:t>Атрибут «архивный» сбрасывается в процессе архивации. Для полного восстановления системы будет необходим полный архив и все добавочные архивы, созданные после него. Занимает минимальное пространство, т. к. содержит только изменённые файлы.</a:t>
            </a:r>
          </a:p>
        </p:txBody>
      </p:sp>
      <p:sp>
        <p:nvSpPr>
          <p:cNvPr id="74" name="Скругленный прямоугольник 12">
            <a:hlinkClick r:id="rId2" action="ppaction://hlinksldjump"/>
            <a:extLst>
              <a:ext uri="{FF2B5EF4-FFF2-40B4-BE49-F238E27FC236}">
                <a16:creationId xmlns:a16="http://schemas.microsoft.com/office/drawing/2014/main" xmlns="" id="{BBFCCFDA-A726-4228-9822-5A08B7A84F1B}"/>
              </a:ext>
            </a:extLst>
          </p:cNvPr>
          <p:cNvSpPr/>
          <p:nvPr/>
        </p:nvSpPr>
        <p:spPr>
          <a:xfrm>
            <a:off x="723899" y="3544372"/>
            <a:ext cx="2520000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schemeClr val="tx1"/>
                </a:solidFill>
              </a:rPr>
              <a:t>Разностный архив</a:t>
            </a:r>
          </a:p>
        </p:txBody>
      </p:sp>
      <p:sp>
        <p:nvSpPr>
          <p:cNvPr id="75" name="Скругленный прямоугольник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C921E245-BF50-4D2C-A367-9F36F53C0167}"/>
              </a:ext>
            </a:extLst>
          </p:cNvPr>
          <p:cNvSpPr/>
          <p:nvPr/>
        </p:nvSpPr>
        <p:spPr>
          <a:xfrm>
            <a:off x="3536544" y="4179415"/>
            <a:ext cx="2520000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schemeClr val="tx1"/>
                </a:solidFill>
              </a:rPr>
              <a:t>Клонирующий архив</a:t>
            </a:r>
          </a:p>
        </p:txBody>
      </p:sp>
      <p:sp>
        <p:nvSpPr>
          <p:cNvPr id="76" name="Скругленный прямоугольник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29CC757B-E30A-4FF2-B59C-A335C9571082}"/>
              </a:ext>
            </a:extLst>
          </p:cNvPr>
          <p:cNvSpPr/>
          <p:nvPr/>
        </p:nvSpPr>
        <p:spPr>
          <a:xfrm>
            <a:off x="3536544" y="3544373"/>
            <a:ext cx="2520000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schemeClr val="tx1"/>
                </a:solidFill>
              </a:rPr>
              <a:t>Добавочный архив</a:t>
            </a:r>
          </a:p>
        </p:txBody>
      </p:sp>
      <p:sp>
        <p:nvSpPr>
          <p:cNvPr id="77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B3BE5ACA-7FA2-4D06-AAF5-5A87CA3B1F7B}"/>
              </a:ext>
            </a:extLst>
          </p:cNvPr>
          <p:cNvSpPr/>
          <p:nvPr/>
        </p:nvSpPr>
        <p:spPr>
          <a:xfrm>
            <a:off x="723899" y="4179415"/>
            <a:ext cx="2520000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schemeClr val="tx1"/>
                </a:solidFill>
              </a:rPr>
              <a:t>Ежедневный архив</a:t>
            </a:r>
          </a:p>
        </p:txBody>
      </p:sp>
      <p:sp>
        <p:nvSpPr>
          <p:cNvPr id="80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2B9D30F0-D8EB-44DA-8B2A-57ED87045FB3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7AFBBA1-CFD5-4882-BD2B-25286A25B7E0}"/>
              </a:ext>
            </a:extLst>
          </p:cNvPr>
          <p:cNvSpPr txBox="1"/>
          <p:nvPr/>
        </p:nvSpPr>
        <p:spPr>
          <a:xfrm>
            <a:off x="3087461" y="107152"/>
            <a:ext cx="2969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Ответьте на вопрос</a:t>
            </a:r>
          </a:p>
        </p:txBody>
      </p:sp>
    </p:spTree>
    <p:extLst>
      <p:ext uri="{BB962C8B-B14F-4D97-AF65-F5344CB8AC3E}">
        <p14:creationId xmlns:p14="http://schemas.microsoft.com/office/powerpoint/2010/main" val="33366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CE087B-F03B-45E6-90E9-C803E18D22EC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13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C9CF18B5-BC36-4026-8770-F135634DE0E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A582AB-F3F7-4971-9510-3FD9D93D9FEB}"/>
              </a:ext>
            </a:extLst>
          </p:cNvPr>
          <p:cNvSpPr txBox="1"/>
          <p:nvPr/>
        </p:nvSpPr>
        <p:spPr>
          <a:xfrm>
            <a:off x="2943191" y="107152"/>
            <a:ext cx="32576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1E5EF12-1F5E-4D40-9863-C26A9048A331}"/>
              </a:ext>
            </a:extLst>
          </p:cNvPr>
          <p:cNvSpPr/>
          <p:nvPr/>
        </p:nvSpPr>
        <p:spPr>
          <a:xfrm>
            <a:off x="719138" y="1426565"/>
            <a:ext cx="5138737" cy="22903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 dirty="0">
                <a:solidFill>
                  <a:srgbClr val="163C79"/>
                </a:solidFill>
                <a:latin typeface="+mj-lt"/>
              </a:rPr>
              <a:t>Добавочный архив</a:t>
            </a:r>
          </a:p>
          <a:p>
            <a:pPr defTabSz="914354"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200" dirty="0">
                <a:solidFill>
                  <a:prstClr val="black"/>
                </a:solidFill>
              </a:rPr>
              <a:t>Архивируются только те файлы и папки, которые были изменены с момента последней обычной или добавочной архивации (анализируется атрибут «архивный»). Атрибут «архивный» сбрасывается в процессе архивации. Для полного восстановления системы будет необходим полный архив и все добавочные архивы, созданные после него. Занимает минимальное пространство, т. к. содержит только изменённые файлы.</a:t>
            </a:r>
          </a:p>
        </p:txBody>
      </p:sp>
      <p:sp>
        <p:nvSpPr>
          <p:cNvPr id="11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BA2E0E1D-FADE-44E6-BF39-44A9E664C7ED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45C35CBF-B25F-4D7B-9B0A-75B064089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676" y="1694414"/>
            <a:ext cx="3119420" cy="175467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7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042F756-3BAF-4388-8294-0402BD2AB342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22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64CFF6FE-1F7D-40CA-93BA-3A454CBF826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DB9D61-1749-4C5C-A037-9B29219FE04E}"/>
              </a:ext>
            </a:extLst>
          </p:cNvPr>
          <p:cNvSpPr txBox="1"/>
          <p:nvPr/>
        </p:nvSpPr>
        <p:spPr>
          <a:xfrm>
            <a:off x="3113910" y="107152"/>
            <a:ext cx="29161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9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902DC44A-F77C-473B-B72B-9A9D392C12AD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65C0E64-1F78-46A9-A2E1-163AA1A68D3A}"/>
              </a:ext>
            </a:extLst>
          </p:cNvPr>
          <p:cNvSpPr/>
          <p:nvPr/>
        </p:nvSpPr>
        <p:spPr>
          <a:xfrm>
            <a:off x="719138" y="1426565"/>
            <a:ext cx="5138737" cy="22903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 dirty="0">
                <a:solidFill>
                  <a:srgbClr val="163C79"/>
                </a:solidFill>
                <a:latin typeface="+mj-lt"/>
              </a:rPr>
              <a:t>Добавочный архив</a:t>
            </a:r>
          </a:p>
          <a:p>
            <a:pPr defTabSz="914354">
              <a:lnSpc>
                <a:spcPct val="125000"/>
              </a:lnSpc>
            </a:pPr>
            <a:endParaRPr lang="ru-RU" sz="1200" dirty="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200" dirty="0">
                <a:solidFill>
                  <a:prstClr val="black"/>
                </a:solidFill>
              </a:rPr>
              <a:t>Архивируются только те файлы и папки, которые были изменены с момента последней обычной или добавочной архивации (анализируется атрибут «архивный»). Атрибут «архивный» сбрасывается в процессе архивации. Для полного восстановления системы будет необходим полный архив и все добавочные архивы, созданные после него. Занимает минимальное пространство, т. к. содержит только изменённые файлы.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24AAA674-1D5E-4AAA-A128-00B90D197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1676" y="1694414"/>
            <a:ext cx="3119420" cy="175467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042F756-3BAF-4388-8294-0402BD2AB342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22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64CFF6FE-1F7D-40CA-93BA-3A454CBF826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DB9D61-1749-4C5C-A037-9B29219FE04E}"/>
              </a:ext>
            </a:extLst>
          </p:cNvPr>
          <p:cNvSpPr txBox="1"/>
          <p:nvPr/>
        </p:nvSpPr>
        <p:spPr>
          <a:xfrm>
            <a:off x="3113910" y="107152"/>
            <a:ext cx="29161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B9318AB-E85A-4561-AD09-54419D23FA1C}"/>
              </a:ext>
            </a:extLst>
          </p:cNvPr>
          <p:cNvSpPr/>
          <p:nvPr/>
        </p:nvSpPr>
        <p:spPr>
          <a:xfrm>
            <a:off x="725701" y="1543488"/>
            <a:ext cx="5138737" cy="2056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>
                <a:solidFill>
                  <a:srgbClr val="163C79"/>
                </a:solidFill>
                <a:latin typeface="+mj-lt"/>
              </a:rPr>
              <a:t>Резервное копирование</a:t>
            </a:r>
          </a:p>
          <a:p>
            <a:pPr defTabSz="914354">
              <a:lnSpc>
                <a:spcPct val="125000"/>
              </a:lnSpc>
            </a:pPr>
            <a:endParaRPr lang="ru-RU" sz="140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400">
                <a:solidFill>
                  <a:prstClr val="black"/>
                </a:solidFill>
              </a:rPr>
              <a:t>(англ. </a:t>
            </a:r>
            <a:r>
              <a:rPr lang="ru-RU" sz="1400" err="1">
                <a:solidFill>
                  <a:prstClr val="black"/>
                </a:solidFill>
              </a:rPr>
              <a:t>backup</a:t>
            </a:r>
            <a:r>
              <a:rPr lang="ru-RU" sz="1400">
                <a:solidFill>
                  <a:prstClr val="black"/>
                </a:solidFill>
              </a:rPr>
              <a:t> </a:t>
            </a:r>
            <a:r>
              <a:rPr lang="ru-RU" sz="1400" err="1">
                <a:solidFill>
                  <a:prstClr val="black"/>
                </a:solidFill>
              </a:rPr>
              <a:t>copy</a:t>
            </a:r>
            <a:r>
              <a:rPr lang="ru-RU" sz="1400">
                <a:solidFill>
                  <a:prstClr val="black"/>
                </a:solidFill>
              </a:rPr>
              <a:t>) — процесс создания копии данных на носителе (жёстком диске, дискете и т. д.), предназначенном для восстановления данных в оригинальном или новом месте их расположения в случае их повреждения или разрушения.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7F607F9B-5A8A-4971-B24F-18C64404E7D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0814" y="1463008"/>
            <a:ext cx="2217485" cy="221748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253304D7-C41E-496A-9376-3FA9137C5982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</p:spTree>
    <p:extLst>
      <p:ext uri="{BB962C8B-B14F-4D97-AF65-F5344CB8AC3E}">
        <p14:creationId xmlns:p14="http://schemas.microsoft.com/office/powerpoint/2010/main" val="139460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B5EEE5F-8624-4A8A-BC2D-8B326196E968}"/>
              </a:ext>
            </a:extLst>
          </p:cNvPr>
          <p:cNvSpPr/>
          <p:nvPr/>
        </p:nvSpPr>
        <p:spPr>
          <a:xfrm>
            <a:off x="358774" y="376238"/>
            <a:ext cx="8426450" cy="4391025"/>
          </a:xfrm>
          <a:prstGeom prst="rect">
            <a:avLst/>
          </a:prstGeom>
          <a:solidFill>
            <a:srgbClr val="F7F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3FD9C0FA-0DA9-4044-B63C-0DD48E181E55}"/>
              </a:ext>
            </a:extLst>
          </p:cNvPr>
          <p:cNvSpPr/>
          <p:nvPr/>
        </p:nvSpPr>
        <p:spPr>
          <a:xfrm flipH="1">
            <a:off x="719138" y="909970"/>
            <a:ext cx="5145330" cy="2031325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defTabSz="685783"/>
            <a:r>
              <a:rPr lang="ru-RU" sz="1200" b="1">
                <a:solidFill>
                  <a:schemeClr val="tx1">
                    <a:lumMod val="95000"/>
                    <a:lumOff val="5000"/>
                  </a:schemeClr>
                </a:solidFill>
                <a:ea typeface="Roboto Slab" pitchFamily="2" charset="0"/>
              </a:rPr>
              <a:t>День бэкапа </a:t>
            </a:r>
            <a:r>
              <a:rPr lang="ru-RU" sz="1200">
                <a:solidFill>
                  <a:prstClr val="black"/>
                </a:solidFill>
                <a:ea typeface="Roboto Slab" pitchFamily="2" charset="0"/>
              </a:rPr>
              <a:t>был установлен по инициативе пользователей сайта социальных новостей «</a:t>
            </a:r>
            <a:r>
              <a:rPr lang="ru-RU" sz="1200" err="1">
                <a:solidFill>
                  <a:prstClr val="black"/>
                </a:solidFill>
                <a:ea typeface="Roboto Slab" pitchFamily="2" charset="0"/>
              </a:rPr>
              <a:t>Реддит</a:t>
            </a:r>
            <a:r>
              <a:rPr lang="ru-RU" sz="1200">
                <a:solidFill>
                  <a:prstClr val="black"/>
                </a:solidFill>
                <a:ea typeface="Roboto Slab" pitchFamily="2" charset="0"/>
              </a:rPr>
              <a:t>». </a:t>
            </a:r>
          </a:p>
          <a:p>
            <a:pPr defTabSz="685783"/>
            <a:endParaRPr lang="ru-RU" sz="1200">
              <a:solidFill>
                <a:prstClr val="black"/>
              </a:solidFill>
              <a:ea typeface="Roboto Slab" pitchFamily="2" charset="0"/>
            </a:endParaRPr>
          </a:p>
          <a:p>
            <a:pPr defTabSz="685783"/>
            <a:r>
              <a:rPr lang="ru-RU" sz="1200">
                <a:solidFill>
                  <a:prstClr val="black"/>
                </a:solidFill>
                <a:ea typeface="Roboto Slab" pitchFamily="2" charset="0"/>
              </a:rPr>
              <a:t>1 апреля наблюдалось максимальное количество случаев потери важной информации. Скорее всего, это связано с тем, что этот день идеально подходит для розыгрышей, иногда не самых приятных.</a:t>
            </a:r>
          </a:p>
          <a:p>
            <a:pPr defTabSz="685783"/>
            <a:endParaRPr lang="ru-RU" sz="1200">
              <a:solidFill>
                <a:prstClr val="black"/>
              </a:solidFill>
              <a:ea typeface="Roboto Slab" pitchFamily="2" charset="0"/>
            </a:endParaRPr>
          </a:p>
          <a:p>
            <a:pPr defTabSz="685783"/>
            <a:r>
              <a:rPr lang="ru-RU" sz="2400">
                <a:solidFill>
                  <a:srgbClr val="163C79"/>
                </a:solidFill>
                <a:latin typeface="+mj-lt"/>
                <a:ea typeface="Roboto Slab" pitchFamily="2" charset="0"/>
              </a:rPr>
              <a:t>В какой день отмечается</a:t>
            </a:r>
            <a:br>
              <a:rPr lang="ru-RU" sz="2400">
                <a:solidFill>
                  <a:srgbClr val="163C79"/>
                </a:solidFill>
                <a:latin typeface="+mj-lt"/>
                <a:ea typeface="Roboto Slab" pitchFamily="2" charset="0"/>
              </a:rPr>
            </a:br>
            <a:r>
              <a:rPr lang="ru-RU" sz="2400">
                <a:solidFill>
                  <a:srgbClr val="163C79"/>
                </a:solidFill>
                <a:latin typeface="+mj-lt"/>
                <a:ea typeface="Roboto Slab" pitchFamily="2" charset="0"/>
              </a:rPr>
              <a:t>День бэкапа?</a:t>
            </a:r>
          </a:p>
        </p:txBody>
      </p:sp>
      <p:sp>
        <p:nvSpPr>
          <p:cNvPr id="74" name="Скругленный прямоугольник 12">
            <a:hlinkClick r:id="rId2" action="ppaction://hlinksldjump"/>
            <a:extLst>
              <a:ext uri="{FF2B5EF4-FFF2-40B4-BE49-F238E27FC236}">
                <a16:creationId xmlns:a16="http://schemas.microsoft.com/office/drawing/2014/main" xmlns="" id="{BBFCCFDA-A726-4228-9822-5A08B7A84F1B}"/>
              </a:ext>
            </a:extLst>
          </p:cNvPr>
          <p:cNvSpPr/>
          <p:nvPr/>
        </p:nvSpPr>
        <p:spPr>
          <a:xfrm>
            <a:off x="723899" y="3556803"/>
            <a:ext cx="2050100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schemeClr val="tx1"/>
                </a:solidFill>
              </a:rPr>
              <a:t>1 апреля</a:t>
            </a:r>
          </a:p>
        </p:txBody>
      </p:sp>
      <p:sp>
        <p:nvSpPr>
          <p:cNvPr id="75" name="Скругленный прямоугольник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C921E245-BF50-4D2C-A367-9F36F53C0167}"/>
              </a:ext>
            </a:extLst>
          </p:cNvPr>
          <p:cNvSpPr/>
          <p:nvPr/>
        </p:nvSpPr>
        <p:spPr>
          <a:xfrm>
            <a:off x="2970499" y="4191846"/>
            <a:ext cx="2050100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schemeClr val="tx1"/>
                </a:solidFill>
              </a:rPr>
              <a:t>3 апреля</a:t>
            </a:r>
          </a:p>
        </p:txBody>
      </p:sp>
      <p:sp>
        <p:nvSpPr>
          <p:cNvPr id="76" name="Скругленный прямоугольник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29CC757B-E30A-4FF2-B59C-A335C9571082}"/>
              </a:ext>
            </a:extLst>
          </p:cNvPr>
          <p:cNvSpPr/>
          <p:nvPr/>
        </p:nvSpPr>
        <p:spPr>
          <a:xfrm>
            <a:off x="2970499" y="3556803"/>
            <a:ext cx="2050100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schemeClr val="tx1"/>
                </a:solidFill>
              </a:rPr>
              <a:t>2 апреля</a:t>
            </a:r>
          </a:p>
        </p:txBody>
      </p:sp>
      <p:sp>
        <p:nvSpPr>
          <p:cNvPr id="77" name="Скругленный прямоугольник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B3BE5ACA-7FA2-4D06-AAF5-5A87CA3B1F7B}"/>
              </a:ext>
            </a:extLst>
          </p:cNvPr>
          <p:cNvSpPr/>
          <p:nvPr/>
        </p:nvSpPr>
        <p:spPr>
          <a:xfrm>
            <a:off x="723899" y="4191846"/>
            <a:ext cx="2050100" cy="405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schemeClr val="tx1"/>
                </a:solidFill>
              </a:rPr>
              <a:t>31 марта</a:t>
            </a:r>
          </a:p>
        </p:txBody>
      </p:sp>
      <p:sp>
        <p:nvSpPr>
          <p:cNvPr id="80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2B9D30F0-D8EB-44DA-8B2A-57ED87045FB3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7AFBBA1-CFD5-4882-BD2B-25286A25B7E0}"/>
              </a:ext>
            </a:extLst>
          </p:cNvPr>
          <p:cNvSpPr txBox="1"/>
          <p:nvPr/>
        </p:nvSpPr>
        <p:spPr>
          <a:xfrm>
            <a:off x="3087461" y="107152"/>
            <a:ext cx="2969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Ответьте на вопрос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E5E739A-AC05-4427-A5D1-4A0BBCF4F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502" y="1420406"/>
            <a:ext cx="2302688" cy="230268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88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BCE087B-F03B-45E6-90E9-C803E18D22EC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13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C9CF18B5-BC36-4026-8770-F135634DE0E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FF0000"/>
              </a:gs>
              <a:gs pos="15000">
                <a:srgbClr val="C0000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A582AB-F3F7-4971-9510-3FD9D93D9FEB}"/>
              </a:ext>
            </a:extLst>
          </p:cNvPr>
          <p:cNvSpPr txBox="1"/>
          <p:nvPr/>
        </p:nvSpPr>
        <p:spPr>
          <a:xfrm>
            <a:off x="2943191" y="107152"/>
            <a:ext cx="32576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неверно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1E5EF12-1F5E-4D40-9863-C26A9048A331}"/>
              </a:ext>
            </a:extLst>
          </p:cNvPr>
          <p:cNvSpPr/>
          <p:nvPr/>
        </p:nvSpPr>
        <p:spPr>
          <a:xfrm>
            <a:off x="719138" y="1888230"/>
            <a:ext cx="5138737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>
                <a:solidFill>
                  <a:srgbClr val="163C79"/>
                </a:solidFill>
                <a:latin typeface="+mj-lt"/>
              </a:rPr>
              <a:t>31 марта</a:t>
            </a:r>
          </a:p>
          <a:p>
            <a:pPr defTabSz="914354">
              <a:lnSpc>
                <a:spcPct val="125000"/>
              </a:lnSpc>
            </a:pPr>
            <a:endParaRPr lang="ru-RU" sz="120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200">
                <a:solidFill>
                  <a:prstClr val="black"/>
                </a:solidFill>
              </a:rPr>
              <a:t>Международный день резервного копирования (англ. </a:t>
            </a:r>
            <a:r>
              <a:rPr lang="ru-RU" sz="1200" err="1">
                <a:solidFill>
                  <a:prstClr val="black"/>
                </a:solidFill>
              </a:rPr>
              <a:t>World</a:t>
            </a:r>
            <a:r>
              <a:rPr lang="ru-RU" sz="1200">
                <a:solidFill>
                  <a:prstClr val="black"/>
                </a:solidFill>
              </a:rPr>
              <a:t> </a:t>
            </a:r>
            <a:r>
              <a:rPr lang="ru-RU" sz="1200" err="1">
                <a:solidFill>
                  <a:prstClr val="black"/>
                </a:solidFill>
              </a:rPr>
              <a:t>Backup</a:t>
            </a:r>
            <a:r>
              <a:rPr lang="ru-RU" sz="1200">
                <a:solidFill>
                  <a:prstClr val="black"/>
                </a:solidFill>
              </a:rPr>
              <a:t> </a:t>
            </a:r>
            <a:r>
              <a:rPr lang="ru-RU" sz="1200" err="1">
                <a:solidFill>
                  <a:prstClr val="black"/>
                </a:solidFill>
              </a:rPr>
              <a:t>Day</a:t>
            </a:r>
            <a:r>
              <a:rPr lang="ru-RU" sz="1200">
                <a:solidFill>
                  <a:prstClr val="black"/>
                </a:solidFill>
              </a:rPr>
              <a:t>), или День бэкапа (от англ. </a:t>
            </a:r>
            <a:r>
              <a:rPr lang="ru-RU" sz="1200" err="1">
                <a:solidFill>
                  <a:prstClr val="black"/>
                </a:solidFill>
              </a:rPr>
              <a:t>backup</a:t>
            </a:r>
            <a:r>
              <a:rPr lang="ru-RU" sz="1200">
                <a:solidFill>
                  <a:prstClr val="black"/>
                </a:solidFill>
              </a:rPr>
              <a:t>), проводится ежегодно </a:t>
            </a:r>
            <a:br>
              <a:rPr lang="ru-RU" sz="1200">
                <a:solidFill>
                  <a:prstClr val="black"/>
                </a:solidFill>
              </a:rPr>
            </a:br>
            <a:r>
              <a:rPr lang="ru-RU" sz="1200">
                <a:solidFill>
                  <a:prstClr val="black"/>
                </a:solidFill>
              </a:rPr>
              <a:t>31 марта.</a:t>
            </a:r>
          </a:p>
        </p:txBody>
      </p:sp>
      <p:sp>
        <p:nvSpPr>
          <p:cNvPr id="11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00D39A2D-A258-4CC0-869A-6F3A2B6AA741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6509E504-7554-40E9-8BC0-DE8F53003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502" y="1420406"/>
            <a:ext cx="2302688" cy="230268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33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042F756-3BAF-4388-8294-0402BD2AB342}"/>
              </a:ext>
            </a:extLst>
          </p:cNvPr>
          <p:cNvSpPr/>
          <p:nvPr/>
        </p:nvSpPr>
        <p:spPr>
          <a:xfrm>
            <a:off x="358776" y="376238"/>
            <a:ext cx="8426450" cy="4391025"/>
          </a:xfrm>
          <a:prstGeom prst="rect">
            <a:avLst/>
          </a:prstGeom>
          <a:solidFill>
            <a:srgbClr val="F7F6F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srgbClr val="F7F6F4"/>
              </a:solidFill>
              <a:latin typeface="Open Sans"/>
            </a:endParaRPr>
          </a:p>
        </p:txBody>
      </p:sp>
      <p:sp>
        <p:nvSpPr>
          <p:cNvPr id="22" name="Прямоугольник с двумя скругленными соседними углами 14">
            <a:extLst>
              <a:ext uri="{FF2B5EF4-FFF2-40B4-BE49-F238E27FC236}">
                <a16:creationId xmlns:a16="http://schemas.microsoft.com/office/drawing/2014/main" xmlns="" id="{64CFF6FE-1F7D-40CA-93BA-3A454CBF8267}"/>
              </a:ext>
            </a:extLst>
          </p:cNvPr>
          <p:cNvSpPr/>
          <p:nvPr/>
        </p:nvSpPr>
        <p:spPr>
          <a:xfrm rot="10800000">
            <a:off x="2412000" y="4500"/>
            <a:ext cx="4320000" cy="73051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100000">
                <a:srgbClr val="92D050"/>
              </a:gs>
              <a:gs pos="15000">
                <a:srgbClr val="00B050"/>
              </a:gs>
            </a:gsLst>
            <a:lin ang="5400000" scaled="1"/>
          </a:gradFill>
          <a:ln>
            <a:noFill/>
          </a:ln>
          <a:effectLst>
            <a:outerShdw blurRad="127000" dist="127000" dir="5400000" sx="90000" sy="90000" algn="t" rotWithShape="0">
              <a:srgbClr val="0070C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  <a:latin typeface="Open San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CDB9D61-1749-4C5C-A037-9B29219FE04E}"/>
              </a:ext>
            </a:extLst>
          </p:cNvPr>
          <p:cNvSpPr txBox="1"/>
          <p:nvPr/>
        </p:nvSpPr>
        <p:spPr>
          <a:xfrm>
            <a:off x="3113910" y="107152"/>
            <a:ext cx="29161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4"/>
            <a:r>
              <a:rPr lang="ru-RU" sz="2200">
                <a:solidFill>
                  <a:srgbClr val="F7F6F4"/>
                </a:solidFill>
                <a:latin typeface="Roboto Slab"/>
              </a:rPr>
              <a:t>Вы ответили верно</a:t>
            </a:r>
          </a:p>
        </p:txBody>
      </p:sp>
      <p:sp>
        <p:nvSpPr>
          <p:cNvPr id="9" name="Скругленный прямоугольник 10">
            <a:hlinkClick r:id="rId2" action="ppaction://hlinksldjump"/>
            <a:extLst>
              <a:ext uri="{FF2B5EF4-FFF2-40B4-BE49-F238E27FC236}">
                <a16:creationId xmlns:a16="http://schemas.microsoft.com/office/drawing/2014/main" xmlns="" id="{6F4479DC-66C2-4011-ACA9-57DFCE35D833}"/>
              </a:ext>
            </a:extLst>
          </p:cNvPr>
          <p:cNvSpPr/>
          <p:nvPr/>
        </p:nvSpPr>
        <p:spPr>
          <a:xfrm>
            <a:off x="719138" y="4182470"/>
            <a:ext cx="1858169" cy="40540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C000"/>
            </a:solidFill>
          </a:ln>
          <a:effectLst>
            <a:outerShdw blurRad="127000" dist="63500" dir="5400000" sx="90000" sy="90000" algn="t" rotWithShape="0">
              <a:schemeClr val="tx1">
                <a:lumMod val="75000"/>
                <a:lumOff val="2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algn="ctr" defTabSz="685783"/>
            <a:r>
              <a:rPr lang="ru-RU" sz="1200">
                <a:solidFill>
                  <a:prstClr val="black">
                    <a:lumMod val="75000"/>
                    <a:lumOff val="25000"/>
                  </a:prstClr>
                </a:solidFill>
                <a:latin typeface="Open Sans"/>
              </a:rPr>
              <a:t>Вернуться назад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3BB55DA-D7EB-4CBF-9D33-7E9378B92A18}"/>
              </a:ext>
            </a:extLst>
          </p:cNvPr>
          <p:cNvSpPr/>
          <p:nvPr/>
        </p:nvSpPr>
        <p:spPr>
          <a:xfrm>
            <a:off x="719138" y="1888230"/>
            <a:ext cx="5138737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354">
              <a:lnSpc>
                <a:spcPct val="125000"/>
              </a:lnSpc>
            </a:pPr>
            <a:r>
              <a:rPr lang="ru-RU" sz="2400">
                <a:solidFill>
                  <a:srgbClr val="163C79"/>
                </a:solidFill>
                <a:latin typeface="+mj-lt"/>
              </a:rPr>
              <a:t>31 марта</a:t>
            </a:r>
          </a:p>
          <a:p>
            <a:pPr defTabSz="914354">
              <a:lnSpc>
                <a:spcPct val="125000"/>
              </a:lnSpc>
            </a:pPr>
            <a:endParaRPr lang="ru-RU" sz="1200">
              <a:solidFill>
                <a:prstClr val="black"/>
              </a:solidFill>
            </a:endParaRPr>
          </a:p>
          <a:p>
            <a:pPr defTabSz="914354">
              <a:lnSpc>
                <a:spcPct val="125000"/>
              </a:lnSpc>
            </a:pPr>
            <a:r>
              <a:rPr lang="ru-RU" sz="1200">
                <a:solidFill>
                  <a:prstClr val="black"/>
                </a:solidFill>
              </a:rPr>
              <a:t>Международный день резервного копирования (англ. </a:t>
            </a:r>
            <a:r>
              <a:rPr lang="ru-RU" sz="1200" err="1">
                <a:solidFill>
                  <a:prstClr val="black"/>
                </a:solidFill>
              </a:rPr>
              <a:t>World</a:t>
            </a:r>
            <a:r>
              <a:rPr lang="ru-RU" sz="1200">
                <a:solidFill>
                  <a:prstClr val="black"/>
                </a:solidFill>
              </a:rPr>
              <a:t> </a:t>
            </a:r>
            <a:r>
              <a:rPr lang="ru-RU" sz="1200" err="1">
                <a:solidFill>
                  <a:prstClr val="black"/>
                </a:solidFill>
              </a:rPr>
              <a:t>Backup</a:t>
            </a:r>
            <a:r>
              <a:rPr lang="ru-RU" sz="1200">
                <a:solidFill>
                  <a:prstClr val="black"/>
                </a:solidFill>
              </a:rPr>
              <a:t> </a:t>
            </a:r>
            <a:r>
              <a:rPr lang="ru-RU" sz="1200" err="1">
                <a:solidFill>
                  <a:prstClr val="black"/>
                </a:solidFill>
              </a:rPr>
              <a:t>Day</a:t>
            </a:r>
            <a:r>
              <a:rPr lang="ru-RU" sz="1200">
                <a:solidFill>
                  <a:prstClr val="black"/>
                </a:solidFill>
              </a:rPr>
              <a:t>), или День бэкапа (от англ. </a:t>
            </a:r>
            <a:r>
              <a:rPr lang="ru-RU" sz="1200" err="1">
                <a:solidFill>
                  <a:prstClr val="black"/>
                </a:solidFill>
              </a:rPr>
              <a:t>backup</a:t>
            </a:r>
            <a:r>
              <a:rPr lang="ru-RU" sz="1200">
                <a:solidFill>
                  <a:prstClr val="black"/>
                </a:solidFill>
              </a:rPr>
              <a:t>), проводится ежегодно </a:t>
            </a:r>
            <a:br>
              <a:rPr lang="ru-RU" sz="1200">
                <a:solidFill>
                  <a:prstClr val="black"/>
                </a:solidFill>
              </a:rPr>
            </a:br>
            <a:r>
              <a:rPr lang="ru-RU" sz="1200">
                <a:solidFill>
                  <a:prstClr val="black"/>
                </a:solidFill>
              </a:rPr>
              <a:t>31 марта.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33E8F0A-401D-4986-9755-027B80B26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502" y="1420406"/>
            <a:ext cx="2302688" cy="230268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62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Игры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Игры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Игры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2258</Words>
  <Application>Microsoft Office PowerPoint</Application>
  <PresentationFormat>Экран (16:9)</PresentationFormat>
  <Paragraphs>353</Paragraphs>
  <Slides>57</Slides>
  <Notes>1</Notes>
  <HiddenSlides>56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57</vt:i4>
      </vt:variant>
    </vt:vector>
  </HeadingPairs>
  <TitlesOfParts>
    <vt:vector size="60" baseType="lpstr">
      <vt:lpstr>2_Тема Office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Катя</cp:lastModifiedBy>
  <cp:revision>109</cp:revision>
  <dcterms:created xsi:type="dcterms:W3CDTF">2019-02-04T09:08:59Z</dcterms:created>
  <dcterms:modified xsi:type="dcterms:W3CDTF">2019-04-01T14:01:33Z</dcterms:modified>
</cp:coreProperties>
</file>