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0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C0"/>
    <a:srgbClr val="F79B4F"/>
    <a:srgbClr val="EF720B"/>
    <a:srgbClr val="D89102"/>
    <a:srgbClr val="E20071"/>
    <a:srgbClr val="E20087"/>
    <a:srgbClr val="FFABCB"/>
    <a:srgbClr val="6F4001"/>
    <a:srgbClr val="CC9900"/>
    <a:srgbClr val="157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E142A-8606-49F2-AC0A-756BC9E3EAEE}" type="datetimeFigureOut">
              <a:rPr lang="ru-RU" smtClean="0"/>
              <a:t>27.10.2017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E3826-C131-4DB9-9C52-C3B28A3D57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3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2970885"/>
            <a:ext cx="8093365" cy="18324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4803345"/>
            <a:ext cx="8080555" cy="137434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EF720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0CCB-9CE6-47ED-969C-2186FAB80622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541C0-5FAC-4504-ABAD-B1582E88DF8E}" type="datetime1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4D8DC-613E-42FB-9345-B9846BF13FD6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EB25-7721-437D-93D1-9D1B337E9A34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79B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46070" cy="3970331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63C-1208-427A-952D-DB790E93964A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79B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291130"/>
            <a:ext cx="7016195" cy="4428445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DAF0-0E3E-4AE1-9567-3DBC45AC2539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B1CE-C4A7-49AC-B066-023E511EF238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3458-9F08-44BD-9D27-C9C6D18A5E85}" type="datetime1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369770"/>
            <a:ext cx="807689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79B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0244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813769"/>
            <a:ext cx="381762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2050244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813769"/>
            <a:ext cx="381762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43FD-0404-4D46-96E8-8766DFC9FA83}" type="datetime1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91CDA-DAF1-4B9A-B8CC-49CB816CAD7D}" type="datetime1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BF1-06F3-4B80-8626-E99894FC6187}" type="datetime1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92D3-02A7-4C5C-925B-26A3962BF3DE}" type="datetime1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E3C5F-178E-455D-896B-BAD2F2B7BCC9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Исаева Елена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374900"/>
            <a:ext cx="8695035" cy="1527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Единый урок </a:t>
            </a:r>
            <a:br>
              <a:rPr lang="ru-RU" dirty="0" smtClean="0"/>
            </a:br>
            <a:r>
              <a:rPr lang="ru-RU" dirty="0" smtClean="0"/>
              <a:t>по безопасности </a:t>
            </a:r>
            <a:br>
              <a:rPr lang="ru-RU" dirty="0" smtClean="0"/>
            </a:br>
            <a:r>
              <a:rPr lang="ru-RU" dirty="0" smtClean="0"/>
              <a:t>в сети «Интернет»</a:t>
            </a:r>
            <a:br>
              <a:rPr lang="ru-RU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</a:t>
            </a:r>
            <a:r>
              <a:rPr lang="ru-RU" b="1" dirty="0" smtClean="0">
                <a:solidFill>
                  <a:srgbClr val="003BC0"/>
                </a:solidFill>
              </a:rPr>
              <a:t>Плюсы интернета</a:t>
            </a:r>
            <a:endParaRPr lang="en-US" b="1" dirty="0">
              <a:solidFill>
                <a:srgbClr val="003B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1424" y="1291130"/>
            <a:ext cx="6566315" cy="442844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  Оперативность получения любой информации;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Общение: </a:t>
            </a:r>
            <a:r>
              <a:rPr lang="en-US" dirty="0" smtClean="0"/>
              <a:t>Twitter</a:t>
            </a:r>
            <a:r>
              <a:rPr lang="ru-RU" dirty="0" smtClean="0"/>
              <a:t>, </a:t>
            </a:r>
            <a:r>
              <a:rPr lang="ru-RU" dirty="0" err="1" smtClean="0"/>
              <a:t>Вконтакте</a:t>
            </a:r>
            <a:r>
              <a:rPr lang="ru-RU" dirty="0" smtClean="0"/>
              <a:t>, Одноклассники, и другие социальные сервисы и форумы…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Участие в международных конкурсах;</a:t>
            </a:r>
          </a:p>
        </p:txBody>
      </p:sp>
      <p:pic>
        <p:nvPicPr>
          <p:cNvPr id="7" name="Рисунок 6" descr="boo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1180" y="3887115"/>
            <a:ext cx="2794481" cy="268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</a:t>
            </a:r>
            <a:r>
              <a:rPr lang="ru-RU" b="1" dirty="0" smtClean="0">
                <a:solidFill>
                  <a:srgbClr val="003BC0"/>
                </a:solidFill>
              </a:rPr>
              <a:t>Плюсы интернета</a:t>
            </a:r>
            <a:endParaRPr lang="en-US" b="1" dirty="0">
              <a:solidFill>
                <a:srgbClr val="003B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1424" y="1291130"/>
            <a:ext cx="6566315" cy="442844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   Получения дополнительного образования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Обеспечение досуга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Формирование информационной компетентности, включающей умение работать с информацией.</a:t>
            </a:r>
          </a:p>
        </p:txBody>
      </p:sp>
      <p:pic>
        <p:nvPicPr>
          <p:cNvPr id="6" name="Рисунок 5" descr="Vash dosug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39540" y="4497935"/>
            <a:ext cx="5473684" cy="141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3310" y="374900"/>
            <a:ext cx="7016195" cy="684885"/>
          </a:xfrm>
        </p:spPr>
        <p:txBody>
          <a:bodyPr/>
          <a:lstStyle/>
          <a:p>
            <a:r>
              <a:rPr lang="ru-RU" dirty="0" smtClean="0"/>
              <a:t>           </a:t>
            </a:r>
            <a:r>
              <a:rPr lang="ru-RU" b="1" dirty="0" smtClean="0">
                <a:solidFill>
                  <a:srgbClr val="003BC0"/>
                </a:solidFill>
              </a:rPr>
              <a:t>Минусы интернета</a:t>
            </a:r>
            <a:endParaRPr lang="en-US" b="1" dirty="0">
              <a:solidFill>
                <a:srgbClr val="003B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1425" y="985720"/>
            <a:ext cx="6566315" cy="442844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Беспорядочная недостоверная информация.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Ухудшение здоровья: потеря зрения (компьютерный зрительный синдром); гиподинамия; искривление осанки; психические и интеллектуальные нарушения развития.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</p:txBody>
      </p:sp>
      <p:pic>
        <p:nvPicPr>
          <p:cNvPr id="6" name="Рисунок 5" descr="iStock_000017700197XSmall-290x28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1180" y="4171950"/>
            <a:ext cx="2762250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3310" y="374900"/>
            <a:ext cx="7016195" cy="684885"/>
          </a:xfrm>
        </p:spPr>
        <p:txBody>
          <a:bodyPr/>
          <a:lstStyle/>
          <a:p>
            <a:r>
              <a:rPr lang="ru-RU" dirty="0" smtClean="0"/>
              <a:t>           </a:t>
            </a:r>
            <a:r>
              <a:rPr lang="ru-RU" b="1" dirty="0" smtClean="0">
                <a:solidFill>
                  <a:srgbClr val="003BC0"/>
                </a:solidFill>
              </a:rPr>
              <a:t>Минусы интернета</a:t>
            </a:r>
            <a:endParaRPr lang="en-US" b="1" dirty="0">
              <a:solidFill>
                <a:srgbClr val="003B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1425" y="985720"/>
            <a:ext cx="6566315" cy="442844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Вредная информация</a:t>
            </a:r>
          </a:p>
          <a:p>
            <a:pPr>
              <a:buNone/>
            </a:pPr>
            <a:r>
              <a:rPr lang="ru-RU" dirty="0" smtClean="0"/>
              <a:t>   (асоциальные сайты): религиозные секты; экстремистские сайты (скинхеды, неонацисты, исламисты и др.); нецензурная лексика;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Психологическое давление: маньяки; мошенники, </a:t>
            </a:r>
            <a:r>
              <a:rPr lang="ru-RU" dirty="0" err="1" smtClean="0"/>
              <a:t>кибербуллинг</a:t>
            </a:r>
            <a:r>
              <a:rPr lang="ru-RU" dirty="0" smtClean="0"/>
              <a:t>.</a:t>
            </a:r>
          </a:p>
        </p:txBody>
      </p:sp>
      <p:pic>
        <p:nvPicPr>
          <p:cNvPr id="6" name="Рисунок 5" descr="4480ac1ce850208e26ac08e1a6015b3a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08475" y="4345230"/>
            <a:ext cx="3054100" cy="229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84062" cy="6858000"/>
          </a:xfrm>
        </p:spPr>
      </p:pic>
    </p:spTree>
    <p:extLst>
      <p:ext uri="{BB962C8B-B14F-4D97-AF65-F5344CB8AC3E}">
        <p14:creationId xmlns:p14="http://schemas.microsoft.com/office/powerpoint/2010/main" val="2051961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863490" cy="106893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3BC0"/>
                </a:solidFill>
              </a:rPr>
              <a:t>ЧТО ТАКОЕ ИНФОРМАЦИОННАЯ БЕЗОПАСНОСТЬ?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1425" y="833016"/>
            <a:ext cx="6558080" cy="33595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Это состояние защищенности, при 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котором отсутствует риск, связанный 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 причинением информацией вреда   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здоровью и (или) физическому, 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психическому, духовному, нравствен-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ному развитию. 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7" name="Рисунок 6" descr="coderboyjp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97655" y="4345230"/>
            <a:ext cx="4029532" cy="2268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7080" y="1443835"/>
            <a:ext cx="8076895" cy="53218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3BC0"/>
                </a:solidFill>
              </a:rPr>
              <a:t>Правило №1</a:t>
            </a:r>
            <a:endParaRPr lang="en-US" b="1" i="1" dirty="0">
              <a:solidFill>
                <a:srgbClr val="003BC0"/>
              </a:solidFill>
            </a:endParaRPr>
          </a:p>
        </p:txBody>
      </p:sp>
      <p:sp>
        <p:nvSpPr>
          <p:cNvPr id="9" name="Content Placeholder 7"/>
          <p:cNvSpPr>
            <a:spLocks noGrp="1"/>
          </p:cNvSpPr>
          <p:nvPr>
            <p:ph type="body" idx="1"/>
          </p:nvPr>
        </p:nvSpPr>
        <p:spPr>
          <a:xfrm>
            <a:off x="601670" y="2054655"/>
            <a:ext cx="7635250" cy="183687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Никогда не сообщайте свои имя, номер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телефона, адрес проживания или учебы, пароли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или номера кредитных карт, любимые места отдыха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или проведения досуга.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 descr="-в-интернете-для-школьников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00500" y="3581705"/>
            <a:ext cx="5143500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7080" y="1443835"/>
            <a:ext cx="8076895" cy="53218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3BC0"/>
                </a:solidFill>
              </a:rPr>
              <a:t>Правило №2</a:t>
            </a:r>
            <a:endParaRPr lang="en-US" b="1" i="1" dirty="0">
              <a:solidFill>
                <a:srgbClr val="003BC0"/>
              </a:solidFill>
            </a:endParaRPr>
          </a:p>
        </p:txBody>
      </p:sp>
      <p:sp>
        <p:nvSpPr>
          <p:cNvPr id="9" name="Content Placeholder 7"/>
          <p:cNvSpPr>
            <a:spLocks noGrp="1"/>
          </p:cNvSpPr>
          <p:nvPr>
            <p:ph type="body" idx="1"/>
          </p:nvPr>
        </p:nvSpPr>
        <p:spPr>
          <a:xfrm>
            <a:off x="754375" y="2092163"/>
            <a:ext cx="7635250" cy="214228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Используйте нейтральное экранное имя,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не выдающее никаких личных сведений: об образовательной организации, в которой вы учитесь, места, которые часто посещаете или планируете посетить, и пр.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konkursy_kommentatoro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2245" y="3734410"/>
            <a:ext cx="2748690" cy="274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7080" y="1443835"/>
            <a:ext cx="8076895" cy="53218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3BC0"/>
                </a:solidFill>
              </a:rPr>
              <a:t>Правило №3</a:t>
            </a:r>
            <a:endParaRPr lang="en-US" b="1" i="1" dirty="0">
              <a:solidFill>
                <a:srgbClr val="003BC0"/>
              </a:solidFill>
            </a:endParaRPr>
          </a:p>
        </p:txBody>
      </p:sp>
      <p:sp>
        <p:nvSpPr>
          <p:cNvPr id="9" name="Content Placeholder 7"/>
          <p:cNvSpPr>
            <a:spLocks noGrp="1"/>
          </p:cNvSpPr>
          <p:nvPr>
            <p:ph type="body" idx="1"/>
          </p:nvPr>
        </p:nvSpPr>
        <p:spPr>
          <a:xfrm>
            <a:off x="601670" y="2054655"/>
            <a:ext cx="7635250" cy="176738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Если вас что-то пугает в работе компьютера, немедленно выключите его. Расскажите об этом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родителям или другим взрослым.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1355485719_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4130" y="3429000"/>
            <a:ext cx="3817625" cy="286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7080" y="1443835"/>
            <a:ext cx="8076895" cy="53218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3BC0"/>
                </a:solidFill>
              </a:rPr>
              <a:t>Правило №4</a:t>
            </a:r>
            <a:endParaRPr lang="en-US" b="1" i="1" dirty="0">
              <a:solidFill>
                <a:srgbClr val="003BC0"/>
              </a:solidFill>
            </a:endParaRPr>
          </a:p>
        </p:txBody>
      </p:sp>
      <p:sp>
        <p:nvSpPr>
          <p:cNvPr id="9" name="Content Placeholder 7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7635250" cy="153146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Всегда сообщайте взрослым обо всех случаях в Интернете, которые вызвали у вас смущение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или тревогу.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загруженно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4950" y="3123590"/>
            <a:ext cx="2595985" cy="3373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7080" y="1443835"/>
            <a:ext cx="8076895" cy="53218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3BC0"/>
                </a:solidFill>
              </a:rPr>
              <a:t>Правило №5</a:t>
            </a:r>
            <a:endParaRPr lang="en-US" b="1" i="1" dirty="0">
              <a:solidFill>
                <a:srgbClr val="003BC0"/>
              </a:solidFill>
            </a:endParaRPr>
          </a:p>
        </p:txBody>
      </p:sp>
      <p:sp>
        <p:nvSpPr>
          <p:cNvPr id="9" name="Content Placeholder 7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7635250" cy="153146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Используйте фильтры электронной почты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для блокирования спама и нежелательных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сообщений.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49ba44f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39540" y="2970885"/>
            <a:ext cx="3810000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7080" y="1443835"/>
            <a:ext cx="8076895" cy="53218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3BC0"/>
                </a:solidFill>
              </a:rPr>
              <a:t>Правило №6</a:t>
            </a:r>
            <a:endParaRPr lang="en-US" b="1" i="1" dirty="0">
              <a:solidFill>
                <a:srgbClr val="003BC0"/>
              </a:solidFill>
            </a:endParaRPr>
          </a:p>
        </p:txBody>
      </p:sp>
      <p:sp>
        <p:nvSpPr>
          <p:cNvPr id="9" name="Content Placeholder 7"/>
          <p:cNvSpPr>
            <a:spLocks noGrp="1"/>
          </p:cNvSpPr>
          <p:nvPr>
            <p:ph type="body" idx="1"/>
          </p:nvPr>
        </p:nvSpPr>
        <p:spPr>
          <a:xfrm>
            <a:off x="448965" y="2512770"/>
            <a:ext cx="7635250" cy="1531461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Никогда не соглашайтесь на личную встречу с людьми, с которыми вы познакомились в Интернете. О подобных предложениях немедленно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расскажите родителям.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772032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97655" y="3276295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7080" y="1443835"/>
            <a:ext cx="8076895" cy="53218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3BC0"/>
                </a:solidFill>
              </a:rPr>
              <a:t>Правило №7</a:t>
            </a:r>
            <a:endParaRPr lang="en-US" b="1" i="1" dirty="0">
              <a:solidFill>
                <a:srgbClr val="003BC0"/>
              </a:solidFill>
            </a:endParaRPr>
          </a:p>
        </p:txBody>
      </p:sp>
      <p:sp>
        <p:nvSpPr>
          <p:cNvPr id="9" name="Content Placeholder 7"/>
          <p:cNvSpPr>
            <a:spLocks noGrp="1"/>
          </p:cNvSpPr>
          <p:nvPr>
            <p:ph type="body" idx="1"/>
          </p:nvPr>
        </p:nvSpPr>
        <p:spPr>
          <a:xfrm>
            <a:off x="448965" y="2054655"/>
            <a:ext cx="7635250" cy="1531461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Прекращайте любые контакты по электронной почте, в системе обмена мгновенными сообщениями или в чатах, если кто-нибудь начинает задавать вам вопросы личного характера. Расскажите об этом родителям.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vopros+50504077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8719" y="3536665"/>
            <a:ext cx="4428446" cy="3321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333</Words>
  <Application>Microsoft Office PowerPoint</Application>
  <PresentationFormat>Экран (4:3)</PresentationFormat>
  <Paragraphs>47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 Theme</vt:lpstr>
      <vt:lpstr>Единый урок  по безопасности  в сети «Интернет» </vt:lpstr>
      <vt:lpstr>ЧТО ТАКОЕ ИНФОРМАЦИОННАЯ БЕЗОПАСНОСТЬ?  </vt:lpstr>
      <vt:lpstr>Правило №1</vt:lpstr>
      <vt:lpstr>Правило №2</vt:lpstr>
      <vt:lpstr>Правило №3</vt:lpstr>
      <vt:lpstr>Правило №4</vt:lpstr>
      <vt:lpstr>Правило №5</vt:lpstr>
      <vt:lpstr>Правило №6</vt:lpstr>
      <vt:lpstr>Правило №7</vt:lpstr>
      <vt:lpstr>           Плюсы интернета</vt:lpstr>
      <vt:lpstr>           Плюсы интернета</vt:lpstr>
      <vt:lpstr>           Минусы интернета</vt:lpstr>
      <vt:lpstr>           Минусы интернета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Исаева Е.А.</dc:creator>
  <cp:lastModifiedBy>Учетная запись Майкрософт</cp:lastModifiedBy>
  <cp:revision>57</cp:revision>
  <dcterms:created xsi:type="dcterms:W3CDTF">2013-08-21T19:17:07Z</dcterms:created>
  <dcterms:modified xsi:type="dcterms:W3CDTF">2017-10-27T00:08:30Z</dcterms:modified>
  <cp:contentStatus/>
</cp:coreProperties>
</file>