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45" r:id="rId2"/>
    <p:sldId id="324" r:id="rId3"/>
  </p:sldIdLst>
  <p:sldSz cx="9144000" cy="5143500" type="screen16x9"/>
  <p:notesSz cx="6797675" cy="9872663"/>
  <p:defaultTextStyle>
    <a:defPPr>
      <a:defRPr lang="ru-RU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86" autoAdjust="0"/>
    <p:restoredTop sz="92138" autoAdjust="0"/>
  </p:normalViewPr>
  <p:slideViewPr>
    <p:cSldViewPr snapToGrid="0">
      <p:cViewPr>
        <p:scale>
          <a:sx n="148" d="100"/>
          <a:sy n="148" d="100"/>
        </p:scale>
        <p:origin x="-528" y="-48"/>
      </p:cViewPr>
      <p:guideLst>
        <p:guide orient="horz" pos="2160"/>
        <p:guide orient="horz" pos="1620"/>
        <p:guide pos="384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293CE-B177-44D4-B874-CD74ED08B179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01B99-04FE-4FEA-B7D0-8AA41E80DB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131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качестве предпосылок для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01B99-04FE-4FEA-B7D0-8AA41E80DB8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729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качестве предпосылок для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01B99-04FE-4FEA-B7D0-8AA41E80DB8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376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4D58B-88ED-47C7-BF6C-4D6D0E8B0C3E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03580-59B7-46FB-BE9C-974FF83554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670119"/>
      </p:ext>
    </p:extLst>
  </p:cSld>
  <p:clrMapOvr>
    <a:masterClrMapping/>
  </p:clrMapOvr>
  <p:transition spd="slow"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4D58B-88ED-47C7-BF6C-4D6D0E8B0C3E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03580-59B7-46FB-BE9C-974FF83554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361228"/>
      </p:ext>
    </p:extLst>
  </p:cSld>
  <p:clrMapOvr>
    <a:masterClrMapping/>
  </p:clrMapOvr>
  <p:transition spd="slow"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05980"/>
            <a:ext cx="27432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05980"/>
            <a:ext cx="80772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4D58B-88ED-47C7-BF6C-4D6D0E8B0C3E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03580-59B7-46FB-BE9C-974FF83554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002978"/>
      </p:ext>
    </p:extLst>
  </p:cSld>
  <p:clrMapOvr>
    <a:masterClrMapping/>
  </p:clrMapOvr>
  <p:transition spd="slow"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4D58B-88ED-47C7-BF6C-4D6D0E8B0C3E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03580-59B7-46FB-BE9C-974FF83554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700228"/>
      </p:ext>
    </p:extLst>
  </p:cSld>
  <p:clrMapOvr>
    <a:masterClrMapping/>
  </p:clrMapOvr>
  <p:transition spd="slow"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9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4D58B-88ED-47C7-BF6C-4D6D0E8B0C3E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03580-59B7-46FB-BE9C-974FF83554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664714"/>
      </p:ext>
    </p:extLst>
  </p:cSld>
  <p:clrMapOvr>
    <a:masterClrMapping/>
  </p:clrMapOvr>
  <p:transition spd="slow"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200154"/>
            <a:ext cx="54102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200154"/>
            <a:ext cx="54102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4D58B-88ED-47C7-BF6C-4D6D0E8B0C3E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03580-59B7-46FB-BE9C-974FF83554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179117"/>
      </p:ext>
    </p:extLst>
  </p:cSld>
  <p:clrMapOvr>
    <a:masterClrMapping/>
  </p:clrMapOvr>
  <p:transition spd="slow"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4D58B-88ED-47C7-BF6C-4D6D0E8B0C3E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03580-59B7-46FB-BE9C-974FF83554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11123"/>
      </p:ext>
    </p:extLst>
  </p:cSld>
  <p:clrMapOvr>
    <a:masterClrMapping/>
  </p:clrMapOvr>
  <p:transition spd="slow"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4D58B-88ED-47C7-BF6C-4D6D0E8B0C3E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03580-59B7-46FB-BE9C-974FF83554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126797"/>
      </p:ext>
    </p:extLst>
  </p:cSld>
  <p:clrMapOvr>
    <a:masterClrMapping/>
  </p:clrMapOvr>
  <p:transition spd="slow"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4D58B-88ED-47C7-BF6C-4D6D0E8B0C3E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03580-59B7-46FB-BE9C-974FF83554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990639"/>
      </p:ext>
    </p:extLst>
  </p:cSld>
  <p:clrMapOvr>
    <a:masterClrMapping/>
  </p:clrMapOvr>
  <p:transition spd="slow"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4D58B-88ED-47C7-BF6C-4D6D0E8B0C3E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03580-59B7-46FB-BE9C-974FF83554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69821"/>
      </p:ext>
    </p:extLst>
  </p:cSld>
  <p:clrMapOvr>
    <a:masterClrMapping/>
  </p:clrMapOvr>
  <p:transition spd="slow"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4D58B-88ED-47C7-BF6C-4D6D0E8B0C3E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03580-59B7-46FB-BE9C-974FF83554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557755"/>
      </p:ext>
    </p:extLst>
  </p:cSld>
  <p:clrMapOvr>
    <a:masterClrMapping/>
  </p:clrMapOvr>
  <p:transition spd="slow"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4"/>
            <a:ext cx="8229600" cy="339447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7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4D58B-88ED-47C7-BF6C-4D6D0E8B0C3E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7"/>
            <a:ext cx="2895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7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03580-59B7-46FB-BE9C-974FF83554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016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strips dir="ru"/>
  </p:transition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03073" y="-188185"/>
            <a:ext cx="7696200" cy="857250"/>
          </a:xfrm>
        </p:spPr>
        <p:txBody>
          <a:bodyPr>
            <a:noAutofit/>
          </a:bodyPr>
          <a:lstStyle/>
          <a:p>
            <a:r>
              <a:rPr lang="ru-RU" dirty="0" smtClean="0"/>
              <a:t>Модель системы оценки качества</a:t>
            </a: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6439733" y="997114"/>
            <a:ext cx="2340000" cy="2657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800" dirty="0" smtClean="0"/>
          </a:p>
        </p:txBody>
      </p:sp>
      <p:sp>
        <p:nvSpPr>
          <p:cNvPr id="54" name="Прямоугольник 53"/>
          <p:cNvSpPr/>
          <p:nvPr/>
        </p:nvSpPr>
        <p:spPr>
          <a:xfrm>
            <a:off x="316682" y="981835"/>
            <a:ext cx="2337315" cy="263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800" dirty="0" smtClean="0"/>
          </a:p>
        </p:txBody>
      </p:sp>
      <p:sp>
        <p:nvSpPr>
          <p:cNvPr id="55" name="Прямоугольник 54"/>
          <p:cNvSpPr/>
          <p:nvPr/>
        </p:nvSpPr>
        <p:spPr>
          <a:xfrm>
            <a:off x="4041994" y="993508"/>
            <a:ext cx="2340000" cy="266093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800" dirty="0" smtClean="0"/>
          </a:p>
        </p:txBody>
      </p:sp>
      <p:sp>
        <p:nvSpPr>
          <p:cNvPr id="56" name="Прямоугольник 55"/>
          <p:cNvSpPr/>
          <p:nvPr/>
        </p:nvSpPr>
        <p:spPr>
          <a:xfrm>
            <a:off x="415298" y="1552492"/>
            <a:ext cx="2143425" cy="404445"/>
          </a:xfrm>
          <a:prstGeom prst="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5000"/>
              </a:lnSpc>
            </a:pPr>
            <a:r>
              <a:rPr lang="ru-RU" sz="900" dirty="0" smtClean="0"/>
              <a:t>Экспертиза паспорта (описания) онлайн-курса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415297" y="2617522"/>
            <a:ext cx="2131981" cy="395528"/>
          </a:xfrm>
          <a:prstGeom prst="rect">
            <a:avLst/>
          </a:prstGeom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5000"/>
              </a:lnSpc>
            </a:pPr>
            <a:r>
              <a:rPr lang="ru-RU" sz="900" dirty="0" smtClean="0"/>
              <a:t>Экспертиза выполнения технических требований к ОК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6545143" y="2407716"/>
            <a:ext cx="2137030" cy="862765"/>
          </a:xfrm>
          <a:prstGeom prst="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5000"/>
              </a:lnSpc>
            </a:pPr>
            <a:r>
              <a:rPr lang="ru-RU" sz="1200" dirty="0" smtClean="0"/>
              <a:t>Оценка </a:t>
            </a:r>
            <a:r>
              <a:rPr lang="ru-RU" sz="1200" dirty="0"/>
              <a:t>ОК на основе поведения пользователей (статистическая обработка «больших данных</a:t>
            </a:r>
            <a:r>
              <a:rPr lang="ru-RU" sz="1200" dirty="0" smtClean="0"/>
              <a:t>»)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6527869" y="1398814"/>
            <a:ext cx="2137030" cy="857151"/>
          </a:xfrm>
          <a:prstGeom prst="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5000"/>
              </a:lnSpc>
            </a:pPr>
            <a:r>
              <a:rPr lang="ru-RU" sz="1200" dirty="0" smtClean="0"/>
              <a:t>Пользовательская оценка (Слушатели и Образовательные организации СПО)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4135573" y="2412474"/>
            <a:ext cx="2134269" cy="871357"/>
          </a:xfrm>
          <a:prstGeom prst="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5000"/>
              </a:lnSpc>
            </a:pPr>
            <a:r>
              <a:rPr lang="ru-RU" sz="1200" dirty="0" smtClean="0"/>
              <a:t>Оценка качества ОК со стороны ФУМО на соответствие компетенций ОК</a:t>
            </a:r>
            <a:r>
              <a:rPr lang="en-US" sz="1200" dirty="0" smtClean="0"/>
              <a:t> </a:t>
            </a:r>
            <a:r>
              <a:rPr lang="ru-RU" sz="1200" dirty="0" smtClean="0"/>
              <a:t>требованиям ФГОС СПО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325358" y="988684"/>
            <a:ext cx="232863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chemeClr val="accent1">
                    <a:lumMod val="75000"/>
                  </a:schemeClr>
                </a:solidFill>
              </a:rPr>
              <a:t>Проверка соответствия онлайн-курса минимальным обязательным требованиям</a:t>
            </a:r>
            <a:endParaRPr lang="ru-RU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4041995" y="998355"/>
            <a:ext cx="234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chemeClr val="accent1">
                    <a:lumMod val="75000"/>
                  </a:schemeClr>
                </a:solidFill>
              </a:rPr>
              <a:t>Содержательная оценка</a:t>
            </a:r>
            <a:br>
              <a:rPr lang="ru-RU" sz="1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000" b="1" dirty="0" smtClean="0">
                <a:solidFill>
                  <a:schemeClr val="accent1">
                    <a:lumMod val="75000"/>
                  </a:schemeClr>
                </a:solidFill>
              </a:rPr>
              <a:t>онлайн-курса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6463930" y="1001305"/>
            <a:ext cx="23158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chemeClr val="accent1">
                    <a:lumMod val="75000"/>
                  </a:schemeClr>
                </a:solidFill>
              </a:rPr>
              <a:t>Непрерывная </a:t>
            </a:r>
            <a:r>
              <a:rPr lang="ru-RU" sz="1000" b="1" dirty="0">
                <a:solidFill>
                  <a:schemeClr val="accent1">
                    <a:lumMod val="75000"/>
                  </a:schemeClr>
                </a:solidFill>
              </a:rPr>
              <a:t>оценка качества </a:t>
            </a:r>
            <a:r>
              <a:rPr lang="ru-RU" sz="1000" b="1" dirty="0" smtClean="0">
                <a:solidFill>
                  <a:schemeClr val="accent1">
                    <a:lumMod val="75000"/>
                  </a:schemeClr>
                </a:solidFill>
              </a:rPr>
              <a:t>онлайн-курса</a:t>
            </a:r>
            <a:endParaRPr lang="ru-RU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422123" y="2076121"/>
            <a:ext cx="2136600" cy="416091"/>
          </a:xfrm>
          <a:prstGeom prst="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5000"/>
              </a:lnSpc>
            </a:pPr>
            <a:r>
              <a:rPr lang="ru-RU" sz="900" dirty="0" smtClean="0"/>
              <a:t>Экспертиза онлайн-курса на соответствие законодательству РФ, отсутствие запрещенных материалов</a:t>
            </a:r>
          </a:p>
        </p:txBody>
      </p:sp>
      <p:sp>
        <p:nvSpPr>
          <p:cNvPr id="86" name="Прямоугольник 85"/>
          <p:cNvSpPr/>
          <p:nvPr/>
        </p:nvSpPr>
        <p:spPr>
          <a:xfrm>
            <a:off x="325358" y="4630747"/>
            <a:ext cx="1180368" cy="404445"/>
          </a:xfrm>
          <a:prstGeom prst="rect">
            <a:avLst/>
          </a:prstGeom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5000"/>
              </a:lnSpc>
            </a:pPr>
            <a:r>
              <a:rPr lang="ru-RU" sz="900" dirty="0" smtClean="0"/>
              <a:t>Экспертиза системы онлайн-</a:t>
            </a:r>
            <a:r>
              <a:rPr lang="ru-RU" sz="900" dirty="0" err="1" smtClean="0"/>
              <a:t>прокторинга</a:t>
            </a:r>
            <a:endParaRPr lang="ru-RU" sz="900" dirty="0" smtClean="0"/>
          </a:p>
        </p:txBody>
      </p:sp>
      <p:sp>
        <p:nvSpPr>
          <p:cNvPr id="87" name="Прямоугольник 86"/>
          <p:cNvSpPr/>
          <p:nvPr/>
        </p:nvSpPr>
        <p:spPr>
          <a:xfrm>
            <a:off x="330707" y="3696729"/>
            <a:ext cx="1175019" cy="840965"/>
          </a:xfrm>
          <a:prstGeom prst="rect">
            <a:avLst/>
          </a:prstGeom>
          <a:solidFill>
            <a:schemeClr val="accent6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5000"/>
              </a:lnSpc>
            </a:pPr>
            <a:r>
              <a:rPr lang="ru-RU" sz="900" dirty="0" smtClean="0"/>
              <a:t>Экспертиза платформы онлайн-обучения на соответствие обязательным требованиям</a:t>
            </a:r>
          </a:p>
        </p:txBody>
      </p:sp>
      <p:sp>
        <p:nvSpPr>
          <p:cNvPr id="89" name="Стрелка вниз 88"/>
          <p:cNvSpPr/>
          <p:nvPr/>
        </p:nvSpPr>
        <p:spPr>
          <a:xfrm>
            <a:off x="2964288" y="993508"/>
            <a:ext cx="1133905" cy="3181457"/>
          </a:xfrm>
          <a:prstGeom prst="downArrow">
            <a:avLst>
              <a:gd name="adj1" fmla="val 77624"/>
              <a:gd name="adj2" fmla="val 25999"/>
            </a:avLst>
          </a:prstGeom>
          <a:solidFill>
            <a:schemeClr val="accent5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800" dirty="0" smtClean="0"/>
          </a:p>
          <a:p>
            <a:pPr algn="ctr"/>
            <a:r>
              <a:rPr lang="ru-RU" sz="800" dirty="0" smtClean="0"/>
              <a:t>Представление онлайн-курса на ресурсе</a:t>
            </a:r>
          </a:p>
          <a:p>
            <a:pPr algn="ctr"/>
            <a:r>
              <a:rPr lang="ru-RU" sz="800" dirty="0" smtClean="0"/>
              <a:t>«</a:t>
            </a:r>
            <a:r>
              <a:rPr lang="ru-RU" sz="800" dirty="0"/>
              <a:t>одного окна</a:t>
            </a:r>
            <a:r>
              <a:rPr lang="ru-RU" sz="800" dirty="0" smtClean="0"/>
              <a:t>»</a:t>
            </a:r>
            <a:endParaRPr lang="ru-RU" sz="800" dirty="0"/>
          </a:p>
        </p:txBody>
      </p:sp>
      <p:sp>
        <p:nvSpPr>
          <p:cNvPr id="91" name="Прямоугольник 90"/>
          <p:cNvSpPr/>
          <p:nvPr/>
        </p:nvSpPr>
        <p:spPr>
          <a:xfrm>
            <a:off x="4139487" y="1402906"/>
            <a:ext cx="2137277" cy="873081"/>
          </a:xfrm>
          <a:prstGeom prst="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5000"/>
              </a:lnSpc>
            </a:pPr>
            <a:r>
              <a:rPr lang="ru-RU" sz="1200" dirty="0" smtClean="0"/>
              <a:t>Оценка качества ОК на                  соответствие направлениям модернизации СПО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2964288" y="4223009"/>
            <a:ext cx="4508188" cy="262588"/>
          </a:xfrm>
          <a:prstGeom prst="rect">
            <a:avLst/>
          </a:prstGeom>
          <a:solidFill>
            <a:schemeClr val="accent5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100" dirty="0" smtClean="0">
                <a:solidFill>
                  <a:schemeClr val="bg1"/>
                </a:solidFill>
              </a:rPr>
              <a:t>Оценки качества онлайн-курсов, отзывы, рейтинги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6615774" y="3721370"/>
            <a:ext cx="660400" cy="457201"/>
          </a:xfrm>
          <a:prstGeom prst="downArrow">
            <a:avLst/>
          </a:prstGeom>
          <a:solidFill>
            <a:schemeClr val="accent3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sp>
        <p:nvSpPr>
          <p:cNvPr id="99" name="Прямоугольник 98"/>
          <p:cNvSpPr/>
          <p:nvPr/>
        </p:nvSpPr>
        <p:spPr>
          <a:xfrm>
            <a:off x="2962557" y="4620762"/>
            <a:ext cx="4528463" cy="249111"/>
          </a:xfrm>
          <a:prstGeom prst="rect">
            <a:avLst/>
          </a:prstGeom>
          <a:solidFill>
            <a:schemeClr val="accent6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900" dirty="0" err="1" smtClean="0">
                <a:solidFill>
                  <a:schemeClr val="bg1"/>
                </a:solidFill>
              </a:rPr>
              <a:t>Репутационные</a:t>
            </a:r>
            <a:r>
              <a:rPr lang="ru-RU" sz="900" dirty="0" smtClean="0">
                <a:solidFill>
                  <a:schemeClr val="bg1"/>
                </a:solidFill>
              </a:rPr>
              <a:t> показатели правообладателя и/или платформы</a:t>
            </a:r>
            <a:endParaRPr lang="ru-RU" sz="900" dirty="0">
              <a:solidFill>
                <a:schemeClr val="bg1"/>
              </a:solidFill>
            </a:endParaRPr>
          </a:p>
        </p:txBody>
      </p:sp>
      <p:sp>
        <p:nvSpPr>
          <p:cNvPr id="100" name="Стрелка вниз 99"/>
          <p:cNvSpPr/>
          <p:nvPr/>
        </p:nvSpPr>
        <p:spPr>
          <a:xfrm rot="10800000">
            <a:off x="2146449" y="3673635"/>
            <a:ext cx="278485" cy="176646"/>
          </a:xfrm>
          <a:prstGeom prst="downArrow">
            <a:avLst/>
          </a:prstGeom>
          <a:solidFill>
            <a:schemeClr val="accent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sp>
        <p:nvSpPr>
          <p:cNvPr id="90" name="Стрелка вниз 89"/>
          <p:cNvSpPr/>
          <p:nvPr/>
        </p:nvSpPr>
        <p:spPr>
          <a:xfrm rot="16200000">
            <a:off x="2541041" y="2215361"/>
            <a:ext cx="610134" cy="236359"/>
          </a:xfrm>
          <a:prstGeom prst="downArrow">
            <a:avLst/>
          </a:prstGeom>
          <a:solidFill>
            <a:schemeClr val="accent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sp>
        <p:nvSpPr>
          <p:cNvPr id="74" name="Стрелка вниз 73"/>
          <p:cNvSpPr/>
          <p:nvPr/>
        </p:nvSpPr>
        <p:spPr>
          <a:xfrm>
            <a:off x="5648868" y="3714695"/>
            <a:ext cx="617142" cy="457201"/>
          </a:xfrm>
          <a:prstGeom prst="downArrow">
            <a:avLst/>
          </a:prstGeom>
          <a:solidFill>
            <a:schemeClr val="accent3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dirty="0"/>
          </a:p>
        </p:txBody>
      </p:sp>
      <p:sp>
        <p:nvSpPr>
          <p:cNvPr id="75" name="Стрелка вниз 74"/>
          <p:cNvSpPr/>
          <p:nvPr/>
        </p:nvSpPr>
        <p:spPr>
          <a:xfrm>
            <a:off x="5092472" y="4491693"/>
            <a:ext cx="282165" cy="108274"/>
          </a:xfrm>
          <a:prstGeom prst="downArrow">
            <a:avLst/>
          </a:prstGeom>
          <a:solidFill>
            <a:schemeClr val="accent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sp>
        <p:nvSpPr>
          <p:cNvPr id="2" name="TextBox 1"/>
          <p:cNvSpPr txBox="1"/>
          <p:nvPr/>
        </p:nvSpPr>
        <p:spPr>
          <a:xfrm>
            <a:off x="1386969" y="1883814"/>
            <a:ext cx="2551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b="1" dirty="0" smtClean="0">
                <a:solidFill>
                  <a:schemeClr val="tx2"/>
                </a:solidFill>
              </a:rPr>
              <a:t>+</a:t>
            </a:r>
            <a:endParaRPr lang="ru-RU" sz="1100" b="1" dirty="0">
              <a:solidFill>
                <a:schemeClr val="tx2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386969" y="2441758"/>
            <a:ext cx="2551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b="1" dirty="0" smtClean="0">
                <a:solidFill>
                  <a:schemeClr val="tx2"/>
                </a:solidFill>
              </a:rPr>
              <a:t>+</a:t>
            </a:r>
            <a:endParaRPr lang="ru-RU" sz="1100" b="1" dirty="0">
              <a:solidFill>
                <a:schemeClr val="tx2"/>
              </a:solidFill>
            </a:endParaRPr>
          </a:p>
        </p:txBody>
      </p:sp>
      <p:pic>
        <p:nvPicPr>
          <p:cNvPr id="52" name="pasted-image.pdf" descr="pasted-image.pd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63" y="3896510"/>
            <a:ext cx="767813" cy="453356"/>
          </a:xfrm>
          <a:prstGeom prst="rect">
            <a:avLst/>
          </a:prstGeom>
          <a:ln w="12700">
            <a:miter lim="400000"/>
          </a:ln>
        </p:spPr>
      </p:pic>
      <p:sp>
        <p:nvSpPr>
          <p:cNvPr id="59" name="Стрелка вниз 58"/>
          <p:cNvSpPr/>
          <p:nvPr/>
        </p:nvSpPr>
        <p:spPr>
          <a:xfrm rot="16200000">
            <a:off x="1586533" y="3974643"/>
            <a:ext cx="237622" cy="242040"/>
          </a:xfrm>
          <a:prstGeom prst="downArrow">
            <a:avLst/>
          </a:prstGeom>
          <a:solidFill>
            <a:schemeClr val="accent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pic>
        <p:nvPicPr>
          <p:cNvPr id="76" name="Изображение 74" descr="Изображение 7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014" y="3879461"/>
            <a:ext cx="512519" cy="480487"/>
          </a:xfrm>
          <a:prstGeom prst="rect">
            <a:avLst/>
          </a:prstGeom>
          <a:ln w="12700">
            <a:miter lim="400000"/>
          </a:ln>
        </p:spPr>
      </p:pic>
      <p:pic>
        <p:nvPicPr>
          <p:cNvPr id="77" name="pasted-image.pdf" descr="pasted-image.pd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3376" y="4519350"/>
            <a:ext cx="411796" cy="499599"/>
          </a:xfrm>
          <a:prstGeom prst="rect">
            <a:avLst/>
          </a:prstGeom>
          <a:ln w="12700">
            <a:miter lim="400000"/>
          </a:ln>
        </p:spPr>
      </p:pic>
      <p:sp>
        <p:nvSpPr>
          <p:cNvPr id="85" name="Стрелка вниз 84"/>
          <p:cNvSpPr/>
          <p:nvPr/>
        </p:nvSpPr>
        <p:spPr>
          <a:xfrm rot="14756819">
            <a:off x="7710493" y="4143850"/>
            <a:ext cx="237622" cy="401074"/>
          </a:xfrm>
          <a:prstGeom prst="downArrow">
            <a:avLst/>
          </a:prstGeom>
          <a:solidFill>
            <a:schemeClr val="accent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sp>
        <p:nvSpPr>
          <p:cNvPr id="92" name="Стрелка вниз 91"/>
          <p:cNvSpPr/>
          <p:nvPr/>
        </p:nvSpPr>
        <p:spPr>
          <a:xfrm rot="17159551">
            <a:off x="7736359" y="4493172"/>
            <a:ext cx="237622" cy="387558"/>
          </a:xfrm>
          <a:prstGeom prst="downArrow">
            <a:avLst/>
          </a:prstGeom>
          <a:solidFill>
            <a:schemeClr val="accent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sp>
        <p:nvSpPr>
          <p:cNvPr id="5" name="Правая фигурная скобка 4"/>
          <p:cNvSpPr/>
          <p:nvPr/>
        </p:nvSpPr>
        <p:spPr>
          <a:xfrm rot="16200000">
            <a:off x="6300180" y="-1513795"/>
            <a:ext cx="221370" cy="4737741"/>
          </a:xfrm>
          <a:prstGeom prst="rightBrace">
            <a:avLst>
              <a:gd name="adj1" fmla="val 12642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5179826" y="556577"/>
            <a:ext cx="232863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chemeClr val="accent1">
                    <a:lumMod val="75000"/>
                  </a:schemeClr>
                </a:solidFill>
              </a:rPr>
              <a:t>Добровольная оценка онлайн-курса</a:t>
            </a:r>
            <a:endParaRPr lang="ru-RU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8" name="Изображение 74" descr="Изображение 7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759" y="4554705"/>
            <a:ext cx="512519" cy="480487"/>
          </a:xfrm>
          <a:prstGeom prst="rect">
            <a:avLst/>
          </a:prstGeom>
          <a:ln w="12700">
            <a:miter lim="400000"/>
          </a:ln>
        </p:spPr>
      </p:pic>
      <p:sp>
        <p:nvSpPr>
          <p:cNvPr id="64" name="Стрелка вниз 63"/>
          <p:cNvSpPr/>
          <p:nvPr/>
        </p:nvSpPr>
        <p:spPr>
          <a:xfrm rot="10800000">
            <a:off x="2155844" y="4384751"/>
            <a:ext cx="278485" cy="161079"/>
          </a:xfrm>
          <a:prstGeom prst="downArrow">
            <a:avLst/>
          </a:prstGeom>
          <a:solidFill>
            <a:schemeClr val="accent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sp>
        <p:nvSpPr>
          <p:cNvPr id="65" name="Стрелка вниз 64"/>
          <p:cNvSpPr/>
          <p:nvPr/>
        </p:nvSpPr>
        <p:spPr>
          <a:xfrm rot="16200000">
            <a:off x="2636106" y="4648129"/>
            <a:ext cx="237622" cy="242040"/>
          </a:xfrm>
          <a:prstGeom prst="downArrow">
            <a:avLst/>
          </a:prstGeom>
          <a:solidFill>
            <a:schemeClr val="accent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sp>
        <p:nvSpPr>
          <p:cNvPr id="68" name="Правая фигурная скобка 67"/>
          <p:cNvSpPr/>
          <p:nvPr/>
        </p:nvSpPr>
        <p:spPr>
          <a:xfrm rot="16200000">
            <a:off x="1374656" y="-328404"/>
            <a:ext cx="221370" cy="2337317"/>
          </a:xfrm>
          <a:prstGeom prst="rightBrace">
            <a:avLst>
              <a:gd name="adj1" fmla="val 12642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>
            <a:off x="314658" y="539591"/>
            <a:ext cx="232863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chemeClr val="accent1">
                    <a:lumMod val="75000"/>
                  </a:schemeClr>
                </a:solidFill>
              </a:rPr>
              <a:t>Обязательная оценка онлайн-курса</a:t>
            </a:r>
            <a:endParaRPr lang="ru-RU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593242"/>
      </p:ext>
    </p:extLst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Прямоугольник 72"/>
          <p:cNvSpPr/>
          <p:nvPr/>
        </p:nvSpPr>
        <p:spPr>
          <a:xfrm>
            <a:off x="1114634" y="1640804"/>
            <a:ext cx="2402802" cy="3318314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 sz="1300" dirty="0">
              <a:solidFill>
                <a:schemeClr val="bg1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85455" y="-179784"/>
            <a:ext cx="7696200" cy="857250"/>
          </a:xfrm>
        </p:spPr>
        <p:txBody>
          <a:bodyPr>
            <a:noAutofit/>
          </a:bodyPr>
          <a:lstStyle/>
          <a:p>
            <a:r>
              <a:rPr lang="ru-RU" dirty="0" smtClean="0"/>
              <a:t>Каналы продвижения ОК</a:t>
            </a:r>
            <a:endParaRPr lang="ru-RU" dirty="0"/>
          </a:p>
        </p:txBody>
      </p:sp>
      <p:pic>
        <p:nvPicPr>
          <p:cNvPr id="8" name="pasted-image.pdf" descr="pasted-image.pd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234" y="609233"/>
            <a:ext cx="504513" cy="29789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Прямоугольник 8"/>
          <p:cNvSpPr/>
          <p:nvPr/>
        </p:nvSpPr>
        <p:spPr>
          <a:xfrm>
            <a:off x="4218253" y="895514"/>
            <a:ext cx="1519413" cy="205771"/>
          </a:xfrm>
          <a:prstGeom prst="rect">
            <a:avLst/>
          </a:prstGeom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5000"/>
              </a:lnSpc>
            </a:pPr>
            <a:r>
              <a:rPr lang="ru-RU" sz="1200" dirty="0" smtClean="0"/>
              <a:t>Онлайн-курс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107959" y="1201403"/>
            <a:ext cx="2416152" cy="373768"/>
          </a:xfrm>
          <a:prstGeom prst="rect">
            <a:avLst/>
          </a:prstGeom>
          <a:solidFill>
            <a:schemeClr val="accent6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Образовательные организации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31019" y="1206966"/>
            <a:ext cx="2429501" cy="373768"/>
          </a:xfrm>
          <a:prstGeom prst="rect">
            <a:avLst/>
          </a:prstGeom>
          <a:solidFill>
            <a:schemeClr val="accent6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Бизнес-структура </a:t>
            </a:r>
          </a:p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(обучение персонала</a:t>
            </a:r>
            <a:r>
              <a:rPr lang="ru-RU" sz="800" dirty="0" smtClean="0">
                <a:solidFill>
                  <a:schemeClr val="bg1"/>
                </a:solidFill>
              </a:rPr>
              <a:t>)</a:t>
            </a:r>
            <a:endParaRPr lang="ru-RU" sz="800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52067" y="1206964"/>
            <a:ext cx="2431512" cy="373768"/>
          </a:xfrm>
          <a:prstGeom prst="rect">
            <a:avLst/>
          </a:prstGeom>
          <a:solidFill>
            <a:schemeClr val="accent6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Слушатель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16" name="Прямая со стрелкой 15"/>
          <p:cNvCxnSpPr>
            <a:stCxn id="9" idx="2"/>
            <a:endCxn id="10" idx="0"/>
          </p:cNvCxnSpPr>
          <p:nvPr/>
        </p:nvCxnSpPr>
        <p:spPr>
          <a:xfrm flipH="1">
            <a:off x="2316035" y="1101285"/>
            <a:ext cx="2661925" cy="1001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9" idx="2"/>
            <a:endCxn id="13" idx="0"/>
          </p:cNvCxnSpPr>
          <p:nvPr/>
        </p:nvCxnSpPr>
        <p:spPr>
          <a:xfrm flipH="1">
            <a:off x="4945770" y="1101285"/>
            <a:ext cx="32190" cy="1056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9" idx="2"/>
            <a:endCxn id="14" idx="0"/>
          </p:cNvCxnSpPr>
          <p:nvPr/>
        </p:nvCxnSpPr>
        <p:spPr>
          <a:xfrm>
            <a:off x="4977960" y="1101285"/>
            <a:ext cx="2589863" cy="1056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asted-image.pdf" descr="pasted-image.pd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3586" y="1228099"/>
            <a:ext cx="276504" cy="3334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9" name="Изображение 74" descr="Изображение 7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175" y="1234774"/>
            <a:ext cx="329125" cy="308555"/>
          </a:xfrm>
          <a:prstGeom prst="rect">
            <a:avLst/>
          </a:prstGeom>
          <a:ln w="12700">
            <a:miter lim="400000"/>
          </a:ln>
        </p:spPr>
      </p:pic>
      <p:pic>
        <p:nvPicPr>
          <p:cNvPr id="31" name="Рисунок 30" descr="new-job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764641" y="1221424"/>
            <a:ext cx="357917" cy="357917"/>
          </a:xfrm>
          <a:prstGeom prst="rect">
            <a:avLst/>
          </a:prstGeom>
        </p:spPr>
      </p:pic>
      <p:sp>
        <p:nvSpPr>
          <p:cNvPr id="35" name="Прямоугольник 34"/>
          <p:cNvSpPr/>
          <p:nvPr/>
        </p:nvSpPr>
        <p:spPr>
          <a:xfrm>
            <a:off x="1643043" y="2516374"/>
            <a:ext cx="1972301" cy="813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ru-RU" sz="1100" b="1" dirty="0" err="1" smtClean="0">
                <a:solidFill>
                  <a:schemeClr val="accent1">
                    <a:lumMod val="75000"/>
                  </a:schemeClr>
                </a:solidFill>
              </a:rPr>
              <a:t>Профстандарты</a:t>
            </a:r>
            <a:endParaRPr lang="ru-RU" sz="11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en-US" sz="1100" b="1" dirty="0" err="1" smtClean="0">
                <a:solidFill>
                  <a:schemeClr val="accent1">
                    <a:lumMod val="75000"/>
                  </a:schemeClr>
                </a:solidFill>
              </a:rPr>
              <a:t>WorldSkills</a:t>
            </a:r>
            <a:endParaRPr lang="en-US" sz="11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ТОП-50</a:t>
            </a:r>
          </a:p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Опережающая подготовка</a:t>
            </a:r>
          </a:p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Участие работодателей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1656375" y="1752882"/>
            <a:ext cx="1972301" cy="237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ФГОС СПО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654568" y="3912299"/>
            <a:ext cx="1972301" cy="237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Результаты реализации ОК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6885028" y="3956065"/>
            <a:ext cx="1972301" cy="237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Результаты реализации ОК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4125490" y="3951234"/>
            <a:ext cx="1972301" cy="237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Результаты реализации ОК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2103433" y="3652890"/>
            <a:ext cx="5720718" cy="262588"/>
          </a:xfrm>
          <a:prstGeom prst="rect">
            <a:avLst/>
          </a:prstGeom>
          <a:solidFill>
            <a:schemeClr val="accent5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dirty="0" smtClean="0"/>
              <a:t>Оценка качества ОК на  соответствие направлениям модернизации СПО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076372" y="2158294"/>
            <a:ext cx="5727307" cy="262588"/>
          </a:xfrm>
          <a:prstGeom prst="rect">
            <a:avLst/>
          </a:prstGeom>
          <a:solidFill>
            <a:schemeClr val="accent5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200" dirty="0" smtClean="0"/>
          </a:p>
          <a:p>
            <a:pPr algn="ctr"/>
            <a:r>
              <a:rPr lang="ru-RU" sz="1200" dirty="0" smtClean="0"/>
              <a:t>Оценка качества ОК на  соответствие требованиям ФГОС</a:t>
            </a:r>
          </a:p>
          <a:p>
            <a:pPr algn="ctr"/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094387" y="4667637"/>
            <a:ext cx="5761444" cy="262588"/>
          </a:xfrm>
          <a:prstGeom prst="rect">
            <a:avLst/>
          </a:prstGeom>
          <a:solidFill>
            <a:schemeClr val="accent5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100" dirty="0" smtClean="0"/>
          </a:p>
          <a:p>
            <a:pPr algn="ctr"/>
            <a:r>
              <a:rPr lang="ru-RU" sz="1100" dirty="0" smtClean="0"/>
              <a:t>Оценка качества ОК пользователями (слушатели и образовательные организации СПО)</a:t>
            </a:r>
          </a:p>
          <a:p>
            <a:pPr algn="ctr"/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47" name="Стрелка вниз 46"/>
          <p:cNvSpPr/>
          <p:nvPr/>
        </p:nvSpPr>
        <p:spPr>
          <a:xfrm rot="16200000">
            <a:off x="610715" y="1525113"/>
            <a:ext cx="160191" cy="740863"/>
          </a:xfrm>
          <a:prstGeom prst="downArrow">
            <a:avLst/>
          </a:prstGeom>
          <a:solidFill>
            <a:schemeClr val="accent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sp>
        <p:nvSpPr>
          <p:cNvPr id="48" name="Прямоугольник 47"/>
          <p:cNvSpPr/>
          <p:nvPr/>
        </p:nvSpPr>
        <p:spPr>
          <a:xfrm>
            <a:off x="180209" y="1644978"/>
            <a:ext cx="1972301" cy="237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</a:rPr>
              <a:t>  КРИТЕРИЙ</a:t>
            </a:r>
          </a:p>
        </p:txBody>
      </p:sp>
      <p:sp>
        <p:nvSpPr>
          <p:cNvPr id="50" name="Стрелка вниз 49"/>
          <p:cNvSpPr/>
          <p:nvPr/>
        </p:nvSpPr>
        <p:spPr>
          <a:xfrm>
            <a:off x="5025055" y="1923537"/>
            <a:ext cx="212846" cy="207221"/>
          </a:xfrm>
          <a:prstGeom prst="downArrow">
            <a:avLst/>
          </a:prstGeom>
          <a:solidFill>
            <a:schemeClr val="accent3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4155823" y="1920657"/>
            <a:ext cx="952423" cy="236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</a:rPr>
              <a:t>РЕГЛАМЕНТ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4143157" y="2459028"/>
            <a:ext cx="1972301" cy="813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ru-RU" sz="1100" b="1" dirty="0" err="1" smtClean="0">
                <a:solidFill>
                  <a:schemeClr val="accent1">
                    <a:lumMod val="75000"/>
                  </a:schemeClr>
                </a:solidFill>
              </a:rPr>
              <a:t>Профстандарты</a:t>
            </a:r>
            <a:endParaRPr lang="ru-RU" sz="11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en-US" sz="1100" b="1" dirty="0" err="1" smtClean="0">
                <a:solidFill>
                  <a:schemeClr val="accent1">
                    <a:lumMod val="75000"/>
                  </a:schemeClr>
                </a:solidFill>
              </a:rPr>
              <a:t>WorldSkills</a:t>
            </a:r>
            <a:endParaRPr lang="en-US" sz="11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ТОП-50</a:t>
            </a:r>
          </a:p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Опережающая подготовка</a:t>
            </a:r>
          </a:p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Участие работодателей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824345" y="2485726"/>
            <a:ext cx="1972301" cy="813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ru-RU" sz="1100" b="1" dirty="0" err="1" smtClean="0">
                <a:solidFill>
                  <a:schemeClr val="accent1">
                    <a:lumMod val="75000"/>
                  </a:schemeClr>
                </a:solidFill>
              </a:rPr>
              <a:t>Профстандарты</a:t>
            </a:r>
            <a:endParaRPr lang="ru-RU" sz="11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en-US" sz="1100" b="1" dirty="0" err="1" smtClean="0">
                <a:solidFill>
                  <a:schemeClr val="accent1">
                    <a:lumMod val="75000"/>
                  </a:schemeClr>
                </a:solidFill>
              </a:rPr>
              <a:t>WorldSkills</a:t>
            </a:r>
            <a:endParaRPr lang="en-US" sz="11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ТОП-50</a:t>
            </a:r>
          </a:p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Опережающая подготовка</a:t>
            </a:r>
          </a:p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Участие работодателей</a:t>
            </a:r>
          </a:p>
        </p:txBody>
      </p:sp>
      <p:sp>
        <p:nvSpPr>
          <p:cNvPr id="56" name="Стрелка вниз 55"/>
          <p:cNvSpPr/>
          <p:nvPr/>
        </p:nvSpPr>
        <p:spPr>
          <a:xfrm>
            <a:off x="5075097" y="3392946"/>
            <a:ext cx="212846" cy="207221"/>
          </a:xfrm>
          <a:prstGeom prst="downArrow">
            <a:avLst/>
          </a:prstGeom>
          <a:solidFill>
            <a:schemeClr val="accent3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4212688" y="3383242"/>
            <a:ext cx="952423" cy="236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</a:rPr>
              <a:t>РЕГЛАМЕНТ</a:t>
            </a:r>
          </a:p>
        </p:txBody>
      </p:sp>
      <p:sp>
        <p:nvSpPr>
          <p:cNvPr id="71" name="Стрелка вниз 70"/>
          <p:cNvSpPr/>
          <p:nvPr/>
        </p:nvSpPr>
        <p:spPr>
          <a:xfrm>
            <a:off x="5120706" y="4399676"/>
            <a:ext cx="212846" cy="207221"/>
          </a:xfrm>
          <a:prstGeom prst="downArrow">
            <a:avLst/>
          </a:prstGeom>
          <a:solidFill>
            <a:schemeClr val="accent3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4258297" y="4389972"/>
            <a:ext cx="952423" cy="236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</a:rPr>
              <a:t>РЕГЛАМЕНТ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3722120" y="1653040"/>
            <a:ext cx="2431725" cy="3318314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 sz="1300" dirty="0">
              <a:solidFill>
                <a:schemeClr val="bg1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6332943" y="1659715"/>
            <a:ext cx="2450637" cy="3318314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 sz="1300" dirty="0">
              <a:solidFill>
                <a:schemeClr val="bg1"/>
              </a:solidFill>
            </a:endParaRPr>
          </a:p>
        </p:txBody>
      </p:sp>
      <p:sp>
        <p:nvSpPr>
          <p:cNvPr id="77" name="Стрелка вниз 76"/>
          <p:cNvSpPr/>
          <p:nvPr/>
        </p:nvSpPr>
        <p:spPr>
          <a:xfrm rot="16200000">
            <a:off x="602928" y="2491796"/>
            <a:ext cx="160191" cy="740863"/>
          </a:xfrm>
          <a:prstGeom prst="downArrow">
            <a:avLst/>
          </a:prstGeom>
          <a:solidFill>
            <a:schemeClr val="accent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sp>
        <p:nvSpPr>
          <p:cNvPr id="78" name="Прямоугольник 77"/>
          <p:cNvSpPr/>
          <p:nvPr/>
        </p:nvSpPr>
        <p:spPr>
          <a:xfrm>
            <a:off x="172422" y="2611661"/>
            <a:ext cx="1972301" cy="237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</a:rPr>
              <a:t>  КРИТЕРИЙ</a:t>
            </a:r>
          </a:p>
        </p:txBody>
      </p:sp>
      <p:sp>
        <p:nvSpPr>
          <p:cNvPr id="79" name="Стрелка вниз 78"/>
          <p:cNvSpPr/>
          <p:nvPr/>
        </p:nvSpPr>
        <p:spPr>
          <a:xfrm rot="16200000">
            <a:off x="602928" y="3686523"/>
            <a:ext cx="160191" cy="740863"/>
          </a:xfrm>
          <a:prstGeom prst="downArrow">
            <a:avLst/>
          </a:prstGeom>
          <a:solidFill>
            <a:schemeClr val="accent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sp>
        <p:nvSpPr>
          <p:cNvPr id="80" name="Прямоугольник 79"/>
          <p:cNvSpPr/>
          <p:nvPr/>
        </p:nvSpPr>
        <p:spPr>
          <a:xfrm>
            <a:off x="172422" y="3806388"/>
            <a:ext cx="1972301" cy="237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</a:rPr>
              <a:t>  КРИТЕРИЙ</a:t>
            </a:r>
          </a:p>
        </p:txBody>
      </p:sp>
    </p:spTree>
    <p:extLst>
      <p:ext uri="{BB962C8B-B14F-4D97-AF65-F5344CB8AC3E}">
        <p14:creationId xmlns:p14="http://schemas.microsoft.com/office/powerpoint/2010/main" val="104275713"/>
      </p:ext>
    </p:extLst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7437</TotalTime>
  <Words>208</Words>
  <Application>Microsoft Office PowerPoint</Application>
  <PresentationFormat>Экран (16:9)</PresentationFormat>
  <Paragraphs>62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Модель системы оценки качества</vt:lpstr>
      <vt:lpstr>Каналы продвижения ОК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ИТОО (проект)</dc:title>
  <dc:creator>User</dc:creator>
  <cp:lastModifiedBy>Metodkabinet</cp:lastModifiedBy>
  <cp:revision>655</cp:revision>
  <cp:lastPrinted>2016-08-29T10:34:27Z</cp:lastPrinted>
  <dcterms:created xsi:type="dcterms:W3CDTF">2016-08-25T06:24:08Z</dcterms:created>
  <dcterms:modified xsi:type="dcterms:W3CDTF">2018-04-02T04:37:03Z</dcterms:modified>
</cp:coreProperties>
</file>